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ink/ink1.xml" ContentType="application/inkml+xml"/>
  <Override PartName="/ppt/theme/themeOverride12.xml" ContentType="application/vnd.openxmlformats-officedocument.themeOverr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heme/themeOverride16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73" r:id="rId4"/>
    <p:sldId id="274" r:id="rId5"/>
    <p:sldId id="275" r:id="rId6"/>
    <p:sldId id="276" r:id="rId7"/>
    <p:sldId id="277" r:id="rId8"/>
    <p:sldId id="278" r:id="rId9"/>
    <p:sldId id="293" r:id="rId10"/>
    <p:sldId id="280" r:id="rId11"/>
    <p:sldId id="281" r:id="rId12"/>
    <p:sldId id="292" r:id="rId13"/>
    <p:sldId id="279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</p:sldIdLst>
  <p:sldSz cx="4610100" cy="3460750"/>
  <p:notesSz cx="4610100" cy="346075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80D2EA-1352-460E-86E2-27B75C4B094F}" v="1" dt="2024-06-17T16:32:16.07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53" d="100"/>
          <a:sy n="153" d="100"/>
        </p:scale>
        <p:origin x="1613" y="8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ED31BB-146E-1046-AB49-E7E7C5F14A08}" type="doc">
      <dgm:prSet loTypeId="urn:microsoft.com/office/officeart/2005/8/layout/hProcess9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A3526B-95E2-D34F-A385-E0F08D9ED10D}">
      <dgm:prSet/>
      <dgm:spPr>
        <a:solidFill>
          <a:srgbClr val="00B050"/>
        </a:solidFill>
      </dgm:spPr>
      <dgm:t>
        <a:bodyPr/>
        <a:lstStyle/>
        <a:p>
          <a:pPr rtl="0"/>
          <a:r>
            <a:rPr lang="en-US" dirty="0"/>
            <a:t>Introduction</a:t>
          </a:r>
        </a:p>
      </dgm:t>
    </dgm:pt>
    <dgm:pt modelId="{6C9945D1-E9D2-CB4B-852F-F5FB500FF503}" type="parTrans" cxnId="{83D951DC-EC48-E746-B003-13DB58B3BD87}">
      <dgm:prSet/>
      <dgm:spPr/>
      <dgm:t>
        <a:bodyPr/>
        <a:lstStyle/>
        <a:p>
          <a:endParaRPr lang="en-US"/>
        </a:p>
      </dgm:t>
    </dgm:pt>
    <dgm:pt modelId="{E60FE00C-8505-A040-8C86-F92D2A512749}" type="sibTrans" cxnId="{83D951DC-EC48-E746-B003-13DB58B3BD87}">
      <dgm:prSet/>
      <dgm:spPr/>
      <dgm:t>
        <a:bodyPr/>
        <a:lstStyle/>
        <a:p>
          <a:endParaRPr lang="en-US"/>
        </a:p>
      </dgm:t>
    </dgm:pt>
    <dgm:pt modelId="{A9AA05A5-88D4-CE4E-B377-0D817A952211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en-US" dirty="0"/>
            <a:t>LoRa et LoRaWAN</a:t>
          </a:r>
        </a:p>
      </dgm:t>
    </dgm:pt>
    <dgm:pt modelId="{7258A077-D66B-1A49-B814-AA0BBD77D6D4}" type="parTrans" cxnId="{3AD9725D-5287-0543-A641-CEC63EA3AD2D}">
      <dgm:prSet/>
      <dgm:spPr/>
      <dgm:t>
        <a:bodyPr/>
        <a:lstStyle/>
        <a:p>
          <a:endParaRPr lang="en-US"/>
        </a:p>
      </dgm:t>
    </dgm:pt>
    <dgm:pt modelId="{EDB5C7DE-B95E-9B44-9802-862F407C1305}" type="sibTrans" cxnId="{3AD9725D-5287-0543-A641-CEC63EA3AD2D}">
      <dgm:prSet/>
      <dgm:spPr/>
      <dgm:t>
        <a:bodyPr/>
        <a:lstStyle/>
        <a:p>
          <a:endParaRPr lang="en-US"/>
        </a:p>
      </dgm:t>
    </dgm:pt>
    <dgm:pt modelId="{3563BBD2-07F0-D24F-A925-600CBCCA988E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en-US" dirty="0"/>
            <a:t>RFFI avec DTCF</a:t>
          </a:r>
        </a:p>
      </dgm:t>
    </dgm:pt>
    <dgm:pt modelId="{EA4CFEE8-1E78-F341-ACD7-7DE5570D03CC}" type="parTrans" cxnId="{AF87062C-04AC-994E-87EA-66C912BB6479}">
      <dgm:prSet/>
      <dgm:spPr/>
      <dgm:t>
        <a:bodyPr/>
        <a:lstStyle/>
        <a:p>
          <a:endParaRPr lang="en-US"/>
        </a:p>
      </dgm:t>
    </dgm:pt>
    <dgm:pt modelId="{E1957D1D-89FC-574B-8EC5-F793B5C1679E}" type="sibTrans" cxnId="{AF87062C-04AC-994E-87EA-66C912BB6479}">
      <dgm:prSet/>
      <dgm:spPr/>
      <dgm:t>
        <a:bodyPr/>
        <a:lstStyle/>
        <a:p>
          <a:endParaRPr lang="en-US"/>
        </a:p>
      </dgm:t>
    </dgm:pt>
    <dgm:pt modelId="{2D0DDB5C-460A-834D-A7EE-146E88D8633D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en-US" dirty="0"/>
            <a:t>Expérimentations et Résultats</a:t>
          </a:r>
        </a:p>
      </dgm:t>
    </dgm:pt>
    <dgm:pt modelId="{A56A3B34-97D5-8747-A620-46FA18C4AE53}" type="parTrans" cxnId="{B9A37D17-EE59-3744-8396-4AD47510B83E}">
      <dgm:prSet/>
      <dgm:spPr/>
      <dgm:t>
        <a:bodyPr/>
        <a:lstStyle/>
        <a:p>
          <a:endParaRPr lang="en-US"/>
        </a:p>
      </dgm:t>
    </dgm:pt>
    <dgm:pt modelId="{1FA53F9E-88CE-9C44-AB89-4AC667C52CCC}" type="sibTrans" cxnId="{B9A37D17-EE59-3744-8396-4AD47510B83E}">
      <dgm:prSet/>
      <dgm:spPr/>
      <dgm:t>
        <a:bodyPr/>
        <a:lstStyle/>
        <a:p>
          <a:endParaRPr lang="en-US"/>
        </a:p>
      </dgm:t>
    </dgm:pt>
    <dgm:pt modelId="{DCBC45E1-0B82-7C44-B1F7-85483E7DE999}" type="pres">
      <dgm:prSet presAssocID="{11ED31BB-146E-1046-AB49-E7E7C5F14A08}" presName="CompostProcess" presStyleCnt="0">
        <dgm:presLayoutVars>
          <dgm:dir/>
          <dgm:resizeHandles val="exact"/>
        </dgm:presLayoutVars>
      </dgm:prSet>
      <dgm:spPr/>
    </dgm:pt>
    <dgm:pt modelId="{164579FD-807D-F647-9A92-4629E94360DF}" type="pres">
      <dgm:prSet presAssocID="{11ED31BB-146E-1046-AB49-E7E7C5F14A08}" presName="arrow" presStyleLbl="bgShp" presStyleIdx="0" presStyleCnt="1"/>
      <dgm:spPr/>
    </dgm:pt>
    <dgm:pt modelId="{84DEC7C7-2513-AC40-9392-7A08A9126EB8}" type="pres">
      <dgm:prSet presAssocID="{11ED31BB-146E-1046-AB49-E7E7C5F14A08}" presName="linearProcess" presStyleCnt="0"/>
      <dgm:spPr/>
    </dgm:pt>
    <dgm:pt modelId="{245D6D06-28D3-6548-8748-A786E385A2EE}" type="pres">
      <dgm:prSet presAssocID="{ABA3526B-95E2-D34F-A385-E0F08D9ED10D}" presName="textNode" presStyleLbl="node1" presStyleIdx="0" presStyleCnt="4">
        <dgm:presLayoutVars>
          <dgm:bulletEnabled val="1"/>
        </dgm:presLayoutVars>
      </dgm:prSet>
      <dgm:spPr/>
    </dgm:pt>
    <dgm:pt modelId="{6EB92004-9121-8E48-A813-0EF2CF53431C}" type="pres">
      <dgm:prSet presAssocID="{E60FE00C-8505-A040-8C86-F92D2A512749}" presName="sibTrans" presStyleCnt="0"/>
      <dgm:spPr/>
    </dgm:pt>
    <dgm:pt modelId="{2A7F818F-3EFE-984F-93AB-1530023DC1A0}" type="pres">
      <dgm:prSet presAssocID="{A9AA05A5-88D4-CE4E-B377-0D817A952211}" presName="textNode" presStyleLbl="node1" presStyleIdx="1" presStyleCnt="4">
        <dgm:presLayoutVars>
          <dgm:bulletEnabled val="1"/>
        </dgm:presLayoutVars>
      </dgm:prSet>
      <dgm:spPr/>
    </dgm:pt>
    <dgm:pt modelId="{BA768847-D75D-6541-8354-7C296D50D84A}" type="pres">
      <dgm:prSet presAssocID="{EDB5C7DE-B95E-9B44-9802-862F407C1305}" presName="sibTrans" presStyleCnt="0"/>
      <dgm:spPr/>
    </dgm:pt>
    <dgm:pt modelId="{9154B9B9-6573-5745-A950-B0F111A59A82}" type="pres">
      <dgm:prSet presAssocID="{3563BBD2-07F0-D24F-A925-600CBCCA988E}" presName="textNode" presStyleLbl="node1" presStyleIdx="2" presStyleCnt="4">
        <dgm:presLayoutVars>
          <dgm:bulletEnabled val="1"/>
        </dgm:presLayoutVars>
      </dgm:prSet>
      <dgm:spPr/>
    </dgm:pt>
    <dgm:pt modelId="{3CF1504D-604B-C341-9878-6F5A3331B6E0}" type="pres">
      <dgm:prSet presAssocID="{E1957D1D-89FC-574B-8EC5-F793B5C1679E}" presName="sibTrans" presStyleCnt="0"/>
      <dgm:spPr/>
    </dgm:pt>
    <dgm:pt modelId="{0CF295E1-FFE8-9D43-BBBF-1F73E338D20E}" type="pres">
      <dgm:prSet presAssocID="{2D0DDB5C-460A-834D-A7EE-146E88D8633D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B9A37D17-EE59-3744-8396-4AD47510B83E}" srcId="{11ED31BB-146E-1046-AB49-E7E7C5F14A08}" destId="{2D0DDB5C-460A-834D-A7EE-146E88D8633D}" srcOrd="3" destOrd="0" parTransId="{A56A3B34-97D5-8747-A620-46FA18C4AE53}" sibTransId="{1FA53F9E-88CE-9C44-AB89-4AC667C52CCC}"/>
    <dgm:cxn modelId="{AF87062C-04AC-994E-87EA-66C912BB6479}" srcId="{11ED31BB-146E-1046-AB49-E7E7C5F14A08}" destId="{3563BBD2-07F0-D24F-A925-600CBCCA988E}" srcOrd="2" destOrd="0" parTransId="{EA4CFEE8-1E78-F341-ACD7-7DE5570D03CC}" sibTransId="{E1957D1D-89FC-574B-8EC5-F793B5C1679E}"/>
    <dgm:cxn modelId="{3AD9725D-5287-0543-A641-CEC63EA3AD2D}" srcId="{11ED31BB-146E-1046-AB49-E7E7C5F14A08}" destId="{A9AA05A5-88D4-CE4E-B377-0D817A952211}" srcOrd="1" destOrd="0" parTransId="{7258A077-D66B-1A49-B814-AA0BBD77D6D4}" sibTransId="{EDB5C7DE-B95E-9B44-9802-862F407C1305}"/>
    <dgm:cxn modelId="{20C0E663-B415-43B2-8D4F-04EC042D9D65}" type="presOf" srcId="{ABA3526B-95E2-D34F-A385-E0F08D9ED10D}" destId="{245D6D06-28D3-6548-8748-A786E385A2EE}" srcOrd="0" destOrd="0" presId="urn:microsoft.com/office/officeart/2005/8/layout/hProcess9"/>
    <dgm:cxn modelId="{D8E4CDA2-3DE1-430E-B2AC-6402F7D8BF3A}" type="presOf" srcId="{3563BBD2-07F0-D24F-A925-600CBCCA988E}" destId="{9154B9B9-6573-5745-A950-B0F111A59A82}" srcOrd="0" destOrd="0" presId="urn:microsoft.com/office/officeart/2005/8/layout/hProcess9"/>
    <dgm:cxn modelId="{F0AD7CAB-E9DF-4AEE-9331-C4799A83FDB5}" type="presOf" srcId="{11ED31BB-146E-1046-AB49-E7E7C5F14A08}" destId="{DCBC45E1-0B82-7C44-B1F7-85483E7DE999}" srcOrd="0" destOrd="0" presId="urn:microsoft.com/office/officeart/2005/8/layout/hProcess9"/>
    <dgm:cxn modelId="{83D951DC-EC48-E746-B003-13DB58B3BD87}" srcId="{11ED31BB-146E-1046-AB49-E7E7C5F14A08}" destId="{ABA3526B-95E2-D34F-A385-E0F08D9ED10D}" srcOrd="0" destOrd="0" parTransId="{6C9945D1-E9D2-CB4B-852F-F5FB500FF503}" sibTransId="{E60FE00C-8505-A040-8C86-F92D2A512749}"/>
    <dgm:cxn modelId="{1006F1E0-D041-4630-AD03-46E51BB9F732}" type="presOf" srcId="{A9AA05A5-88D4-CE4E-B377-0D817A952211}" destId="{2A7F818F-3EFE-984F-93AB-1530023DC1A0}" srcOrd="0" destOrd="0" presId="urn:microsoft.com/office/officeart/2005/8/layout/hProcess9"/>
    <dgm:cxn modelId="{F91C5EE6-468D-4995-8D27-F99E599C9865}" type="presOf" srcId="{2D0DDB5C-460A-834D-A7EE-146E88D8633D}" destId="{0CF295E1-FFE8-9D43-BBBF-1F73E338D20E}" srcOrd="0" destOrd="0" presId="urn:microsoft.com/office/officeart/2005/8/layout/hProcess9"/>
    <dgm:cxn modelId="{989DF8B5-32B3-4433-96D0-7D4D9EEC5864}" type="presParOf" srcId="{DCBC45E1-0B82-7C44-B1F7-85483E7DE999}" destId="{164579FD-807D-F647-9A92-4629E94360DF}" srcOrd="0" destOrd="0" presId="urn:microsoft.com/office/officeart/2005/8/layout/hProcess9"/>
    <dgm:cxn modelId="{1F3B13DA-C184-4164-8158-FD0FC2592D3C}" type="presParOf" srcId="{DCBC45E1-0B82-7C44-B1F7-85483E7DE999}" destId="{84DEC7C7-2513-AC40-9392-7A08A9126EB8}" srcOrd="1" destOrd="0" presId="urn:microsoft.com/office/officeart/2005/8/layout/hProcess9"/>
    <dgm:cxn modelId="{B9B4322E-99A3-495D-8CA8-3D3256802DBA}" type="presParOf" srcId="{84DEC7C7-2513-AC40-9392-7A08A9126EB8}" destId="{245D6D06-28D3-6548-8748-A786E385A2EE}" srcOrd="0" destOrd="0" presId="urn:microsoft.com/office/officeart/2005/8/layout/hProcess9"/>
    <dgm:cxn modelId="{4C360DAE-E6E3-4CC2-B101-F2F8FDA64242}" type="presParOf" srcId="{84DEC7C7-2513-AC40-9392-7A08A9126EB8}" destId="{6EB92004-9121-8E48-A813-0EF2CF53431C}" srcOrd="1" destOrd="0" presId="urn:microsoft.com/office/officeart/2005/8/layout/hProcess9"/>
    <dgm:cxn modelId="{9009A2B0-0142-47D7-B657-76B35EA17BFC}" type="presParOf" srcId="{84DEC7C7-2513-AC40-9392-7A08A9126EB8}" destId="{2A7F818F-3EFE-984F-93AB-1530023DC1A0}" srcOrd="2" destOrd="0" presId="urn:microsoft.com/office/officeart/2005/8/layout/hProcess9"/>
    <dgm:cxn modelId="{5E2856E1-A0D1-4221-B793-0D32CD122F64}" type="presParOf" srcId="{84DEC7C7-2513-AC40-9392-7A08A9126EB8}" destId="{BA768847-D75D-6541-8354-7C296D50D84A}" srcOrd="3" destOrd="0" presId="urn:microsoft.com/office/officeart/2005/8/layout/hProcess9"/>
    <dgm:cxn modelId="{22B5CD58-EF7F-4E6C-AF64-5C78B417124E}" type="presParOf" srcId="{84DEC7C7-2513-AC40-9392-7A08A9126EB8}" destId="{9154B9B9-6573-5745-A950-B0F111A59A82}" srcOrd="4" destOrd="0" presId="urn:microsoft.com/office/officeart/2005/8/layout/hProcess9"/>
    <dgm:cxn modelId="{7FA769C1-C28E-488F-91E6-17F7473A73AC}" type="presParOf" srcId="{84DEC7C7-2513-AC40-9392-7A08A9126EB8}" destId="{3CF1504D-604B-C341-9878-6F5A3331B6E0}" srcOrd="5" destOrd="0" presId="urn:microsoft.com/office/officeart/2005/8/layout/hProcess9"/>
    <dgm:cxn modelId="{FE06564F-3F77-4193-AF7F-FF5DB6E564B5}" type="presParOf" srcId="{84DEC7C7-2513-AC40-9392-7A08A9126EB8}" destId="{0CF295E1-FFE8-9D43-BBBF-1F73E338D20E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ED31BB-146E-1046-AB49-E7E7C5F14A08}" type="doc">
      <dgm:prSet loTypeId="urn:microsoft.com/office/officeart/2005/8/layout/hProcess9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A3526B-95E2-D34F-A385-E0F08D9ED10D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en-US" dirty="0"/>
            <a:t>Introduction</a:t>
          </a:r>
        </a:p>
      </dgm:t>
    </dgm:pt>
    <dgm:pt modelId="{6C9945D1-E9D2-CB4B-852F-F5FB500FF503}" type="parTrans" cxnId="{83D951DC-EC48-E746-B003-13DB58B3BD87}">
      <dgm:prSet/>
      <dgm:spPr/>
      <dgm:t>
        <a:bodyPr/>
        <a:lstStyle/>
        <a:p>
          <a:endParaRPr lang="en-US"/>
        </a:p>
      </dgm:t>
    </dgm:pt>
    <dgm:pt modelId="{E60FE00C-8505-A040-8C86-F92D2A512749}" type="sibTrans" cxnId="{83D951DC-EC48-E746-B003-13DB58B3BD87}">
      <dgm:prSet/>
      <dgm:spPr/>
      <dgm:t>
        <a:bodyPr/>
        <a:lstStyle/>
        <a:p>
          <a:endParaRPr lang="en-US"/>
        </a:p>
      </dgm:t>
    </dgm:pt>
    <dgm:pt modelId="{A9AA05A5-88D4-CE4E-B377-0D817A952211}">
      <dgm:prSet/>
      <dgm:spPr>
        <a:solidFill>
          <a:srgbClr val="00B050"/>
        </a:solidFill>
      </dgm:spPr>
      <dgm:t>
        <a:bodyPr/>
        <a:lstStyle/>
        <a:p>
          <a:pPr rtl="0"/>
          <a:r>
            <a:rPr lang="en-US" dirty="0"/>
            <a:t>LoRa et LoRaWAN</a:t>
          </a:r>
        </a:p>
      </dgm:t>
    </dgm:pt>
    <dgm:pt modelId="{7258A077-D66B-1A49-B814-AA0BBD77D6D4}" type="parTrans" cxnId="{3AD9725D-5287-0543-A641-CEC63EA3AD2D}">
      <dgm:prSet/>
      <dgm:spPr/>
      <dgm:t>
        <a:bodyPr/>
        <a:lstStyle/>
        <a:p>
          <a:endParaRPr lang="en-US"/>
        </a:p>
      </dgm:t>
    </dgm:pt>
    <dgm:pt modelId="{EDB5C7DE-B95E-9B44-9802-862F407C1305}" type="sibTrans" cxnId="{3AD9725D-5287-0543-A641-CEC63EA3AD2D}">
      <dgm:prSet/>
      <dgm:spPr/>
      <dgm:t>
        <a:bodyPr/>
        <a:lstStyle/>
        <a:p>
          <a:endParaRPr lang="en-US"/>
        </a:p>
      </dgm:t>
    </dgm:pt>
    <dgm:pt modelId="{3563BBD2-07F0-D24F-A925-600CBCCA988E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en-US" dirty="0"/>
            <a:t>RFFI avec DTCF</a:t>
          </a:r>
        </a:p>
      </dgm:t>
    </dgm:pt>
    <dgm:pt modelId="{EA4CFEE8-1E78-F341-ACD7-7DE5570D03CC}" type="parTrans" cxnId="{AF87062C-04AC-994E-87EA-66C912BB6479}">
      <dgm:prSet/>
      <dgm:spPr/>
      <dgm:t>
        <a:bodyPr/>
        <a:lstStyle/>
        <a:p>
          <a:endParaRPr lang="en-US"/>
        </a:p>
      </dgm:t>
    </dgm:pt>
    <dgm:pt modelId="{E1957D1D-89FC-574B-8EC5-F793B5C1679E}" type="sibTrans" cxnId="{AF87062C-04AC-994E-87EA-66C912BB6479}">
      <dgm:prSet/>
      <dgm:spPr/>
      <dgm:t>
        <a:bodyPr/>
        <a:lstStyle/>
        <a:p>
          <a:endParaRPr lang="en-US"/>
        </a:p>
      </dgm:t>
    </dgm:pt>
    <dgm:pt modelId="{2D0DDB5C-460A-834D-A7EE-146E88D8633D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en-US" dirty="0"/>
            <a:t>Expérimentations et Résultats</a:t>
          </a:r>
        </a:p>
      </dgm:t>
    </dgm:pt>
    <dgm:pt modelId="{A56A3B34-97D5-8747-A620-46FA18C4AE53}" type="parTrans" cxnId="{B9A37D17-EE59-3744-8396-4AD47510B83E}">
      <dgm:prSet/>
      <dgm:spPr/>
      <dgm:t>
        <a:bodyPr/>
        <a:lstStyle/>
        <a:p>
          <a:endParaRPr lang="en-US"/>
        </a:p>
      </dgm:t>
    </dgm:pt>
    <dgm:pt modelId="{1FA53F9E-88CE-9C44-AB89-4AC667C52CCC}" type="sibTrans" cxnId="{B9A37D17-EE59-3744-8396-4AD47510B83E}">
      <dgm:prSet/>
      <dgm:spPr/>
      <dgm:t>
        <a:bodyPr/>
        <a:lstStyle/>
        <a:p>
          <a:endParaRPr lang="en-US"/>
        </a:p>
      </dgm:t>
    </dgm:pt>
    <dgm:pt modelId="{DCBC45E1-0B82-7C44-B1F7-85483E7DE999}" type="pres">
      <dgm:prSet presAssocID="{11ED31BB-146E-1046-AB49-E7E7C5F14A08}" presName="CompostProcess" presStyleCnt="0">
        <dgm:presLayoutVars>
          <dgm:dir/>
          <dgm:resizeHandles val="exact"/>
        </dgm:presLayoutVars>
      </dgm:prSet>
      <dgm:spPr/>
    </dgm:pt>
    <dgm:pt modelId="{164579FD-807D-F647-9A92-4629E94360DF}" type="pres">
      <dgm:prSet presAssocID="{11ED31BB-146E-1046-AB49-E7E7C5F14A08}" presName="arrow" presStyleLbl="bgShp" presStyleIdx="0" presStyleCnt="1"/>
      <dgm:spPr/>
    </dgm:pt>
    <dgm:pt modelId="{84DEC7C7-2513-AC40-9392-7A08A9126EB8}" type="pres">
      <dgm:prSet presAssocID="{11ED31BB-146E-1046-AB49-E7E7C5F14A08}" presName="linearProcess" presStyleCnt="0"/>
      <dgm:spPr/>
    </dgm:pt>
    <dgm:pt modelId="{245D6D06-28D3-6548-8748-A786E385A2EE}" type="pres">
      <dgm:prSet presAssocID="{ABA3526B-95E2-D34F-A385-E0F08D9ED10D}" presName="textNode" presStyleLbl="node1" presStyleIdx="0" presStyleCnt="4">
        <dgm:presLayoutVars>
          <dgm:bulletEnabled val="1"/>
        </dgm:presLayoutVars>
      </dgm:prSet>
      <dgm:spPr/>
    </dgm:pt>
    <dgm:pt modelId="{6EB92004-9121-8E48-A813-0EF2CF53431C}" type="pres">
      <dgm:prSet presAssocID="{E60FE00C-8505-A040-8C86-F92D2A512749}" presName="sibTrans" presStyleCnt="0"/>
      <dgm:spPr/>
    </dgm:pt>
    <dgm:pt modelId="{2A7F818F-3EFE-984F-93AB-1530023DC1A0}" type="pres">
      <dgm:prSet presAssocID="{A9AA05A5-88D4-CE4E-B377-0D817A952211}" presName="textNode" presStyleLbl="node1" presStyleIdx="1" presStyleCnt="4">
        <dgm:presLayoutVars>
          <dgm:bulletEnabled val="1"/>
        </dgm:presLayoutVars>
      </dgm:prSet>
      <dgm:spPr/>
    </dgm:pt>
    <dgm:pt modelId="{BA768847-D75D-6541-8354-7C296D50D84A}" type="pres">
      <dgm:prSet presAssocID="{EDB5C7DE-B95E-9B44-9802-862F407C1305}" presName="sibTrans" presStyleCnt="0"/>
      <dgm:spPr/>
    </dgm:pt>
    <dgm:pt modelId="{9154B9B9-6573-5745-A950-B0F111A59A82}" type="pres">
      <dgm:prSet presAssocID="{3563BBD2-07F0-D24F-A925-600CBCCA988E}" presName="textNode" presStyleLbl="node1" presStyleIdx="2" presStyleCnt="4">
        <dgm:presLayoutVars>
          <dgm:bulletEnabled val="1"/>
        </dgm:presLayoutVars>
      </dgm:prSet>
      <dgm:spPr/>
    </dgm:pt>
    <dgm:pt modelId="{3CF1504D-604B-C341-9878-6F5A3331B6E0}" type="pres">
      <dgm:prSet presAssocID="{E1957D1D-89FC-574B-8EC5-F793B5C1679E}" presName="sibTrans" presStyleCnt="0"/>
      <dgm:spPr/>
    </dgm:pt>
    <dgm:pt modelId="{0CF295E1-FFE8-9D43-BBBF-1F73E338D20E}" type="pres">
      <dgm:prSet presAssocID="{2D0DDB5C-460A-834D-A7EE-146E88D8633D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B9A37D17-EE59-3744-8396-4AD47510B83E}" srcId="{11ED31BB-146E-1046-AB49-E7E7C5F14A08}" destId="{2D0DDB5C-460A-834D-A7EE-146E88D8633D}" srcOrd="3" destOrd="0" parTransId="{A56A3B34-97D5-8747-A620-46FA18C4AE53}" sibTransId="{1FA53F9E-88CE-9C44-AB89-4AC667C52CCC}"/>
    <dgm:cxn modelId="{AF87062C-04AC-994E-87EA-66C912BB6479}" srcId="{11ED31BB-146E-1046-AB49-E7E7C5F14A08}" destId="{3563BBD2-07F0-D24F-A925-600CBCCA988E}" srcOrd="2" destOrd="0" parTransId="{EA4CFEE8-1E78-F341-ACD7-7DE5570D03CC}" sibTransId="{E1957D1D-89FC-574B-8EC5-F793B5C1679E}"/>
    <dgm:cxn modelId="{3AD9725D-5287-0543-A641-CEC63EA3AD2D}" srcId="{11ED31BB-146E-1046-AB49-E7E7C5F14A08}" destId="{A9AA05A5-88D4-CE4E-B377-0D817A952211}" srcOrd="1" destOrd="0" parTransId="{7258A077-D66B-1A49-B814-AA0BBD77D6D4}" sibTransId="{EDB5C7DE-B95E-9B44-9802-862F407C1305}"/>
    <dgm:cxn modelId="{20C0E663-B415-43B2-8D4F-04EC042D9D65}" type="presOf" srcId="{ABA3526B-95E2-D34F-A385-E0F08D9ED10D}" destId="{245D6D06-28D3-6548-8748-A786E385A2EE}" srcOrd="0" destOrd="0" presId="urn:microsoft.com/office/officeart/2005/8/layout/hProcess9"/>
    <dgm:cxn modelId="{D8E4CDA2-3DE1-430E-B2AC-6402F7D8BF3A}" type="presOf" srcId="{3563BBD2-07F0-D24F-A925-600CBCCA988E}" destId="{9154B9B9-6573-5745-A950-B0F111A59A82}" srcOrd="0" destOrd="0" presId="urn:microsoft.com/office/officeart/2005/8/layout/hProcess9"/>
    <dgm:cxn modelId="{F0AD7CAB-E9DF-4AEE-9331-C4799A83FDB5}" type="presOf" srcId="{11ED31BB-146E-1046-AB49-E7E7C5F14A08}" destId="{DCBC45E1-0B82-7C44-B1F7-85483E7DE999}" srcOrd="0" destOrd="0" presId="urn:microsoft.com/office/officeart/2005/8/layout/hProcess9"/>
    <dgm:cxn modelId="{83D951DC-EC48-E746-B003-13DB58B3BD87}" srcId="{11ED31BB-146E-1046-AB49-E7E7C5F14A08}" destId="{ABA3526B-95E2-D34F-A385-E0F08D9ED10D}" srcOrd="0" destOrd="0" parTransId="{6C9945D1-E9D2-CB4B-852F-F5FB500FF503}" sibTransId="{E60FE00C-8505-A040-8C86-F92D2A512749}"/>
    <dgm:cxn modelId="{1006F1E0-D041-4630-AD03-46E51BB9F732}" type="presOf" srcId="{A9AA05A5-88D4-CE4E-B377-0D817A952211}" destId="{2A7F818F-3EFE-984F-93AB-1530023DC1A0}" srcOrd="0" destOrd="0" presId="urn:microsoft.com/office/officeart/2005/8/layout/hProcess9"/>
    <dgm:cxn modelId="{F91C5EE6-468D-4995-8D27-F99E599C9865}" type="presOf" srcId="{2D0DDB5C-460A-834D-A7EE-146E88D8633D}" destId="{0CF295E1-FFE8-9D43-BBBF-1F73E338D20E}" srcOrd="0" destOrd="0" presId="urn:microsoft.com/office/officeart/2005/8/layout/hProcess9"/>
    <dgm:cxn modelId="{989DF8B5-32B3-4433-96D0-7D4D9EEC5864}" type="presParOf" srcId="{DCBC45E1-0B82-7C44-B1F7-85483E7DE999}" destId="{164579FD-807D-F647-9A92-4629E94360DF}" srcOrd="0" destOrd="0" presId="urn:microsoft.com/office/officeart/2005/8/layout/hProcess9"/>
    <dgm:cxn modelId="{1F3B13DA-C184-4164-8158-FD0FC2592D3C}" type="presParOf" srcId="{DCBC45E1-0B82-7C44-B1F7-85483E7DE999}" destId="{84DEC7C7-2513-AC40-9392-7A08A9126EB8}" srcOrd="1" destOrd="0" presId="urn:microsoft.com/office/officeart/2005/8/layout/hProcess9"/>
    <dgm:cxn modelId="{B9B4322E-99A3-495D-8CA8-3D3256802DBA}" type="presParOf" srcId="{84DEC7C7-2513-AC40-9392-7A08A9126EB8}" destId="{245D6D06-28D3-6548-8748-A786E385A2EE}" srcOrd="0" destOrd="0" presId="urn:microsoft.com/office/officeart/2005/8/layout/hProcess9"/>
    <dgm:cxn modelId="{4C360DAE-E6E3-4CC2-B101-F2F8FDA64242}" type="presParOf" srcId="{84DEC7C7-2513-AC40-9392-7A08A9126EB8}" destId="{6EB92004-9121-8E48-A813-0EF2CF53431C}" srcOrd="1" destOrd="0" presId="urn:microsoft.com/office/officeart/2005/8/layout/hProcess9"/>
    <dgm:cxn modelId="{9009A2B0-0142-47D7-B657-76B35EA17BFC}" type="presParOf" srcId="{84DEC7C7-2513-AC40-9392-7A08A9126EB8}" destId="{2A7F818F-3EFE-984F-93AB-1530023DC1A0}" srcOrd="2" destOrd="0" presId="urn:microsoft.com/office/officeart/2005/8/layout/hProcess9"/>
    <dgm:cxn modelId="{5E2856E1-A0D1-4221-B793-0D32CD122F64}" type="presParOf" srcId="{84DEC7C7-2513-AC40-9392-7A08A9126EB8}" destId="{BA768847-D75D-6541-8354-7C296D50D84A}" srcOrd="3" destOrd="0" presId="urn:microsoft.com/office/officeart/2005/8/layout/hProcess9"/>
    <dgm:cxn modelId="{22B5CD58-EF7F-4E6C-AF64-5C78B417124E}" type="presParOf" srcId="{84DEC7C7-2513-AC40-9392-7A08A9126EB8}" destId="{9154B9B9-6573-5745-A950-B0F111A59A82}" srcOrd="4" destOrd="0" presId="urn:microsoft.com/office/officeart/2005/8/layout/hProcess9"/>
    <dgm:cxn modelId="{7FA769C1-C28E-488F-91E6-17F7473A73AC}" type="presParOf" srcId="{84DEC7C7-2513-AC40-9392-7A08A9126EB8}" destId="{3CF1504D-604B-C341-9878-6F5A3331B6E0}" srcOrd="5" destOrd="0" presId="urn:microsoft.com/office/officeart/2005/8/layout/hProcess9"/>
    <dgm:cxn modelId="{FE06564F-3F77-4193-AF7F-FF5DB6E564B5}" type="presParOf" srcId="{84DEC7C7-2513-AC40-9392-7A08A9126EB8}" destId="{0CF295E1-FFE8-9D43-BBBF-1F73E338D20E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ED31BB-146E-1046-AB49-E7E7C5F14A08}" type="doc">
      <dgm:prSet loTypeId="urn:microsoft.com/office/officeart/2005/8/layout/hProcess9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A3526B-95E2-D34F-A385-E0F08D9ED10D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en-US" dirty="0"/>
            <a:t>Introduction</a:t>
          </a:r>
        </a:p>
      </dgm:t>
    </dgm:pt>
    <dgm:pt modelId="{6C9945D1-E9D2-CB4B-852F-F5FB500FF503}" type="parTrans" cxnId="{83D951DC-EC48-E746-B003-13DB58B3BD87}">
      <dgm:prSet/>
      <dgm:spPr/>
      <dgm:t>
        <a:bodyPr/>
        <a:lstStyle/>
        <a:p>
          <a:endParaRPr lang="en-US"/>
        </a:p>
      </dgm:t>
    </dgm:pt>
    <dgm:pt modelId="{E60FE00C-8505-A040-8C86-F92D2A512749}" type="sibTrans" cxnId="{83D951DC-EC48-E746-B003-13DB58B3BD87}">
      <dgm:prSet/>
      <dgm:spPr/>
      <dgm:t>
        <a:bodyPr/>
        <a:lstStyle/>
        <a:p>
          <a:endParaRPr lang="en-US"/>
        </a:p>
      </dgm:t>
    </dgm:pt>
    <dgm:pt modelId="{A9AA05A5-88D4-CE4E-B377-0D817A952211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en-US" dirty="0"/>
            <a:t>LoRa et LoRaWAN</a:t>
          </a:r>
        </a:p>
      </dgm:t>
    </dgm:pt>
    <dgm:pt modelId="{7258A077-D66B-1A49-B814-AA0BBD77D6D4}" type="parTrans" cxnId="{3AD9725D-5287-0543-A641-CEC63EA3AD2D}">
      <dgm:prSet/>
      <dgm:spPr/>
      <dgm:t>
        <a:bodyPr/>
        <a:lstStyle/>
        <a:p>
          <a:endParaRPr lang="en-US"/>
        </a:p>
      </dgm:t>
    </dgm:pt>
    <dgm:pt modelId="{EDB5C7DE-B95E-9B44-9802-862F407C1305}" type="sibTrans" cxnId="{3AD9725D-5287-0543-A641-CEC63EA3AD2D}">
      <dgm:prSet/>
      <dgm:spPr/>
      <dgm:t>
        <a:bodyPr/>
        <a:lstStyle/>
        <a:p>
          <a:endParaRPr lang="en-US"/>
        </a:p>
      </dgm:t>
    </dgm:pt>
    <dgm:pt modelId="{3563BBD2-07F0-D24F-A925-600CBCCA988E}">
      <dgm:prSet/>
      <dgm:spPr>
        <a:solidFill>
          <a:srgbClr val="00B050"/>
        </a:solidFill>
      </dgm:spPr>
      <dgm:t>
        <a:bodyPr/>
        <a:lstStyle/>
        <a:p>
          <a:pPr rtl="0"/>
          <a:r>
            <a:rPr lang="en-US" dirty="0"/>
            <a:t>RFFI avec DTCF</a:t>
          </a:r>
        </a:p>
      </dgm:t>
    </dgm:pt>
    <dgm:pt modelId="{EA4CFEE8-1E78-F341-ACD7-7DE5570D03CC}" type="parTrans" cxnId="{AF87062C-04AC-994E-87EA-66C912BB6479}">
      <dgm:prSet/>
      <dgm:spPr/>
      <dgm:t>
        <a:bodyPr/>
        <a:lstStyle/>
        <a:p>
          <a:endParaRPr lang="en-US"/>
        </a:p>
      </dgm:t>
    </dgm:pt>
    <dgm:pt modelId="{E1957D1D-89FC-574B-8EC5-F793B5C1679E}" type="sibTrans" cxnId="{AF87062C-04AC-994E-87EA-66C912BB6479}">
      <dgm:prSet/>
      <dgm:spPr/>
      <dgm:t>
        <a:bodyPr/>
        <a:lstStyle/>
        <a:p>
          <a:endParaRPr lang="en-US"/>
        </a:p>
      </dgm:t>
    </dgm:pt>
    <dgm:pt modelId="{2D0DDB5C-460A-834D-A7EE-146E88D8633D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en-US" dirty="0"/>
            <a:t>Expérimentations et Résultats</a:t>
          </a:r>
        </a:p>
      </dgm:t>
    </dgm:pt>
    <dgm:pt modelId="{A56A3B34-97D5-8747-A620-46FA18C4AE53}" type="parTrans" cxnId="{B9A37D17-EE59-3744-8396-4AD47510B83E}">
      <dgm:prSet/>
      <dgm:spPr/>
      <dgm:t>
        <a:bodyPr/>
        <a:lstStyle/>
        <a:p>
          <a:endParaRPr lang="en-US"/>
        </a:p>
      </dgm:t>
    </dgm:pt>
    <dgm:pt modelId="{1FA53F9E-88CE-9C44-AB89-4AC667C52CCC}" type="sibTrans" cxnId="{B9A37D17-EE59-3744-8396-4AD47510B83E}">
      <dgm:prSet/>
      <dgm:spPr/>
      <dgm:t>
        <a:bodyPr/>
        <a:lstStyle/>
        <a:p>
          <a:endParaRPr lang="en-US"/>
        </a:p>
      </dgm:t>
    </dgm:pt>
    <dgm:pt modelId="{DCBC45E1-0B82-7C44-B1F7-85483E7DE999}" type="pres">
      <dgm:prSet presAssocID="{11ED31BB-146E-1046-AB49-E7E7C5F14A08}" presName="CompostProcess" presStyleCnt="0">
        <dgm:presLayoutVars>
          <dgm:dir/>
          <dgm:resizeHandles val="exact"/>
        </dgm:presLayoutVars>
      </dgm:prSet>
      <dgm:spPr/>
    </dgm:pt>
    <dgm:pt modelId="{164579FD-807D-F647-9A92-4629E94360DF}" type="pres">
      <dgm:prSet presAssocID="{11ED31BB-146E-1046-AB49-E7E7C5F14A08}" presName="arrow" presStyleLbl="bgShp" presStyleIdx="0" presStyleCnt="1"/>
      <dgm:spPr/>
    </dgm:pt>
    <dgm:pt modelId="{84DEC7C7-2513-AC40-9392-7A08A9126EB8}" type="pres">
      <dgm:prSet presAssocID="{11ED31BB-146E-1046-AB49-E7E7C5F14A08}" presName="linearProcess" presStyleCnt="0"/>
      <dgm:spPr/>
    </dgm:pt>
    <dgm:pt modelId="{245D6D06-28D3-6548-8748-A786E385A2EE}" type="pres">
      <dgm:prSet presAssocID="{ABA3526B-95E2-D34F-A385-E0F08D9ED10D}" presName="textNode" presStyleLbl="node1" presStyleIdx="0" presStyleCnt="4">
        <dgm:presLayoutVars>
          <dgm:bulletEnabled val="1"/>
        </dgm:presLayoutVars>
      </dgm:prSet>
      <dgm:spPr/>
    </dgm:pt>
    <dgm:pt modelId="{6EB92004-9121-8E48-A813-0EF2CF53431C}" type="pres">
      <dgm:prSet presAssocID="{E60FE00C-8505-A040-8C86-F92D2A512749}" presName="sibTrans" presStyleCnt="0"/>
      <dgm:spPr/>
    </dgm:pt>
    <dgm:pt modelId="{2A7F818F-3EFE-984F-93AB-1530023DC1A0}" type="pres">
      <dgm:prSet presAssocID="{A9AA05A5-88D4-CE4E-B377-0D817A952211}" presName="textNode" presStyleLbl="node1" presStyleIdx="1" presStyleCnt="4">
        <dgm:presLayoutVars>
          <dgm:bulletEnabled val="1"/>
        </dgm:presLayoutVars>
      </dgm:prSet>
      <dgm:spPr/>
    </dgm:pt>
    <dgm:pt modelId="{BA768847-D75D-6541-8354-7C296D50D84A}" type="pres">
      <dgm:prSet presAssocID="{EDB5C7DE-B95E-9B44-9802-862F407C1305}" presName="sibTrans" presStyleCnt="0"/>
      <dgm:spPr/>
    </dgm:pt>
    <dgm:pt modelId="{9154B9B9-6573-5745-A950-B0F111A59A82}" type="pres">
      <dgm:prSet presAssocID="{3563BBD2-07F0-D24F-A925-600CBCCA988E}" presName="textNode" presStyleLbl="node1" presStyleIdx="2" presStyleCnt="4">
        <dgm:presLayoutVars>
          <dgm:bulletEnabled val="1"/>
        </dgm:presLayoutVars>
      </dgm:prSet>
      <dgm:spPr/>
    </dgm:pt>
    <dgm:pt modelId="{3CF1504D-604B-C341-9878-6F5A3331B6E0}" type="pres">
      <dgm:prSet presAssocID="{E1957D1D-89FC-574B-8EC5-F793B5C1679E}" presName="sibTrans" presStyleCnt="0"/>
      <dgm:spPr/>
    </dgm:pt>
    <dgm:pt modelId="{0CF295E1-FFE8-9D43-BBBF-1F73E338D20E}" type="pres">
      <dgm:prSet presAssocID="{2D0DDB5C-460A-834D-A7EE-146E88D8633D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B9A37D17-EE59-3744-8396-4AD47510B83E}" srcId="{11ED31BB-146E-1046-AB49-E7E7C5F14A08}" destId="{2D0DDB5C-460A-834D-A7EE-146E88D8633D}" srcOrd="3" destOrd="0" parTransId="{A56A3B34-97D5-8747-A620-46FA18C4AE53}" sibTransId="{1FA53F9E-88CE-9C44-AB89-4AC667C52CCC}"/>
    <dgm:cxn modelId="{AF87062C-04AC-994E-87EA-66C912BB6479}" srcId="{11ED31BB-146E-1046-AB49-E7E7C5F14A08}" destId="{3563BBD2-07F0-D24F-A925-600CBCCA988E}" srcOrd="2" destOrd="0" parTransId="{EA4CFEE8-1E78-F341-ACD7-7DE5570D03CC}" sibTransId="{E1957D1D-89FC-574B-8EC5-F793B5C1679E}"/>
    <dgm:cxn modelId="{3AD9725D-5287-0543-A641-CEC63EA3AD2D}" srcId="{11ED31BB-146E-1046-AB49-E7E7C5F14A08}" destId="{A9AA05A5-88D4-CE4E-B377-0D817A952211}" srcOrd="1" destOrd="0" parTransId="{7258A077-D66B-1A49-B814-AA0BBD77D6D4}" sibTransId="{EDB5C7DE-B95E-9B44-9802-862F407C1305}"/>
    <dgm:cxn modelId="{20C0E663-B415-43B2-8D4F-04EC042D9D65}" type="presOf" srcId="{ABA3526B-95E2-D34F-A385-E0F08D9ED10D}" destId="{245D6D06-28D3-6548-8748-A786E385A2EE}" srcOrd="0" destOrd="0" presId="urn:microsoft.com/office/officeart/2005/8/layout/hProcess9"/>
    <dgm:cxn modelId="{D8E4CDA2-3DE1-430E-B2AC-6402F7D8BF3A}" type="presOf" srcId="{3563BBD2-07F0-D24F-A925-600CBCCA988E}" destId="{9154B9B9-6573-5745-A950-B0F111A59A82}" srcOrd="0" destOrd="0" presId="urn:microsoft.com/office/officeart/2005/8/layout/hProcess9"/>
    <dgm:cxn modelId="{F0AD7CAB-E9DF-4AEE-9331-C4799A83FDB5}" type="presOf" srcId="{11ED31BB-146E-1046-AB49-E7E7C5F14A08}" destId="{DCBC45E1-0B82-7C44-B1F7-85483E7DE999}" srcOrd="0" destOrd="0" presId="urn:microsoft.com/office/officeart/2005/8/layout/hProcess9"/>
    <dgm:cxn modelId="{83D951DC-EC48-E746-B003-13DB58B3BD87}" srcId="{11ED31BB-146E-1046-AB49-E7E7C5F14A08}" destId="{ABA3526B-95E2-D34F-A385-E0F08D9ED10D}" srcOrd="0" destOrd="0" parTransId="{6C9945D1-E9D2-CB4B-852F-F5FB500FF503}" sibTransId="{E60FE00C-8505-A040-8C86-F92D2A512749}"/>
    <dgm:cxn modelId="{1006F1E0-D041-4630-AD03-46E51BB9F732}" type="presOf" srcId="{A9AA05A5-88D4-CE4E-B377-0D817A952211}" destId="{2A7F818F-3EFE-984F-93AB-1530023DC1A0}" srcOrd="0" destOrd="0" presId="urn:microsoft.com/office/officeart/2005/8/layout/hProcess9"/>
    <dgm:cxn modelId="{F91C5EE6-468D-4995-8D27-F99E599C9865}" type="presOf" srcId="{2D0DDB5C-460A-834D-A7EE-146E88D8633D}" destId="{0CF295E1-FFE8-9D43-BBBF-1F73E338D20E}" srcOrd="0" destOrd="0" presId="urn:microsoft.com/office/officeart/2005/8/layout/hProcess9"/>
    <dgm:cxn modelId="{989DF8B5-32B3-4433-96D0-7D4D9EEC5864}" type="presParOf" srcId="{DCBC45E1-0B82-7C44-B1F7-85483E7DE999}" destId="{164579FD-807D-F647-9A92-4629E94360DF}" srcOrd="0" destOrd="0" presId="urn:microsoft.com/office/officeart/2005/8/layout/hProcess9"/>
    <dgm:cxn modelId="{1F3B13DA-C184-4164-8158-FD0FC2592D3C}" type="presParOf" srcId="{DCBC45E1-0B82-7C44-B1F7-85483E7DE999}" destId="{84DEC7C7-2513-AC40-9392-7A08A9126EB8}" srcOrd="1" destOrd="0" presId="urn:microsoft.com/office/officeart/2005/8/layout/hProcess9"/>
    <dgm:cxn modelId="{B9B4322E-99A3-495D-8CA8-3D3256802DBA}" type="presParOf" srcId="{84DEC7C7-2513-AC40-9392-7A08A9126EB8}" destId="{245D6D06-28D3-6548-8748-A786E385A2EE}" srcOrd="0" destOrd="0" presId="urn:microsoft.com/office/officeart/2005/8/layout/hProcess9"/>
    <dgm:cxn modelId="{4C360DAE-E6E3-4CC2-B101-F2F8FDA64242}" type="presParOf" srcId="{84DEC7C7-2513-AC40-9392-7A08A9126EB8}" destId="{6EB92004-9121-8E48-A813-0EF2CF53431C}" srcOrd="1" destOrd="0" presId="urn:microsoft.com/office/officeart/2005/8/layout/hProcess9"/>
    <dgm:cxn modelId="{9009A2B0-0142-47D7-B657-76B35EA17BFC}" type="presParOf" srcId="{84DEC7C7-2513-AC40-9392-7A08A9126EB8}" destId="{2A7F818F-3EFE-984F-93AB-1530023DC1A0}" srcOrd="2" destOrd="0" presId="urn:microsoft.com/office/officeart/2005/8/layout/hProcess9"/>
    <dgm:cxn modelId="{5E2856E1-A0D1-4221-B793-0D32CD122F64}" type="presParOf" srcId="{84DEC7C7-2513-AC40-9392-7A08A9126EB8}" destId="{BA768847-D75D-6541-8354-7C296D50D84A}" srcOrd="3" destOrd="0" presId="urn:microsoft.com/office/officeart/2005/8/layout/hProcess9"/>
    <dgm:cxn modelId="{22B5CD58-EF7F-4E6C-AF64-5C78B417124E}" type="presParOf" srcId="{84DEC7C7-2513-AC40-9392-7A08A9126EB8}" destId="{9154B9B9-6573-5745-A950-B0F111A59A82}" srcOrd="4" destOrd="0" presId="urn:microsoft.com/office/officeart/2005/8/layout/hProcess9"/>
    <dgm:cxn modelId="{7FA769C1-C28E-488F-91E6-17F7473A73AC}" type="presParOf" srcId="{84DEC7C7-2513-AC40-9392-7A08A9126EB8}" destId="{3CF1504D-604B-C341-9878-6F5A3331B6E0}" srcOrd="5" destOrd="0" presId="urn:microsoft.com/office/officeart/2005/8/layout/hProcess9"/>
    <dgm:cxn modelId="{FE06564F-3F77-4193-AF7F-FF5DB6E564B5}" type="presParOf" srcId="{84DEC7C7-2513-AC40-9392-7A08A9126EB8}" destId="{0CF295E1-FFE8-9D43-BBBF-1F73E338D20E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1ED31BB-146E-1046-AB49-E7E7C5F14A08}" type="doc">
      <dgm:prSet loTypeId="urn:microsoft.com/office/officeart/2005/8/layout/hProcess9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A3526B-95E2-D34F-A385-E0F08D9ED10D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en-US" dirty="0"/>
            <a:t>Introduction</a:t>
          </a:r>
        </a:p>
      </dgm:t>
    </dgm:pt>
    <dgm:pt modelId="{6C9945D1-E9D2-CB4B-852F-F5FB500FF503}" type="parTrans" cxnId="{83D951DC-EC48-E746-B003-13DB58B3BD87}">
      <dgm:prSet/>
      <dgm:spPr/>
      <dgm:t>
        <a:bodyPr/>
        <a:lstStyle/>
        <a:p>
          <a:endParaRPr lang="en-US"/>
        </a:p>
      </dgm:t>
    </dgm:pt>
    <dgm:pt modelId="{E60FE00C-8505-A040-8C86-F92D2A512749}" type="sibTrans" cxnId="{83D951DC-EC48-E746-B003-13DB58B3BD87}">
      <dgm:prSet/>
      <dgm:spPr/>
      <dgm:t>
        <a:bodyPr/>
        <a:lstStyle/>
        <a:p>
          <a:endParaRPr lang="en-US"/>
        </a:p>
      </dgm:t>
    </dgm:pt>
    <dgm:pt modelId="{A9AA05A5-88D4-CE4E-B377-0D817A952211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en-US" dirty="0"/>
            <a:t>LoRa et LoRaWAN</a:t>
          </a:r>
        </a:p>
      </dgm:t>
    </dgm:pt>
    <dgm:pt modelId="{7258A077-D66B-1A49-B814-AA0BBD77D6D4}" type="parTrans" cxnId="{3AD9725D-5287-0543-A641-CEC63EA3AD2D}">
      <dgm:prSet/>
      <dgm:spPr/>
      <dgm:t>
        <a:bodyPr/>
        <a:lstStyle/>
        <a:p>
          <a:endParaRPr lang="en-US"/>
        </a:p>
      </dgm:t>
    </dgm:pt>
    <dgm:pt modelId="{EDB5C7DE-B95E-9B44-9802-862F407C1305}" type="sibTrans" cxnId="{3AD9725D-5287-0543-A641-CEC63EA3AD2D}">
      <dgm:prSet/>
      <dgm:spPr/>
      <dgm:t>
        <a:bodyPr/>
        <a:lstStyle/>
        <a:p>
          <a:endParaRPr lang="en-US"/>
        </a:p>
      </dgm:t>
    </dgm:pt>
    <dgm:pt modelId="{3563BBD2-07F0-D24F-A925-600CBCCA988E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en-US" dirty="0"/>
            <a:t>RFFI avec DTCF</a:t>
          </a:r>
        </a:p>
      </dgm:t>
    </dgm:pt>
    <dgm:pt modelId="{EA4CFEE8-1E78-F341-ACD7-7DE5570D03CC}" type="parTrans" cxnId="{AF87062C-04AC-994E-87EA-66C912BB6479}">
      <dgm:prSet/>
      <dgm:spPr/>
      <dgm:t>
        <a:bodyPr/>
        <a:lstStyle/>
        <a:p>
          <a:endParaRPr lang="en-US"/>
        </a:p>
      </dgm:t>
    </dgm:pt>
    <dgm:pt modelId="{E1957D1D-89FC-574B-8EC5-F793B5C1679E}" type="sibTrans" cxnId="{AF87062C-04AC-994E-87EA-66C912BB6479}">
      <dgm:prSet/>
      <dgm:spPr/>
      <dgm:t>
        <a:bodyPr/>
        <a:lstStyle/>
        <a:p>
          <a:endParaRPr lang="en-US"/>
        </a:p>
      </dgm:t>
    </dgm:pt>
    <dgm:pt modelId="{2D0DDB5C-460A-834D-A7EE-146E88D8633D}">
      <dgm:prSet/>
      <dgm:spPr>
        <a:solidFill>
          <a:srgbClr val="00B050"/>
        </a:solidFill>
      </dgm:spPr>
      <dgm:t>
        <a:bodyPr/>
        <a:lstStyle/>
        <a:p>
          <a:pPr rtl="0"/>
          <a:r>
            <a:rPr lang="en-US" dirty="0"/>
            <a:t>Expérimentations et Résultats</a:t>
          </a:r>
        </a:p>
      </dgm:t>
    </dgm:pt>
    <dgm:pt modelId="{A56A3B34-97D5-8747-A620-46FA18C4AE53}" type="parTrans" cxnId="{B9A37D17-EE59-3744-8396-4AD47510B83E}">
      <dgm:prSet/>
      <dgm:spPr/>
      <dgm:t>
        <a:bodyPr/>
        <a:lstStyle/>
        <a:p>
          <a:endParaRPr lang="en-US"/>
        </a:p>
      </dgm:t>
    </dgm:pt>
    <dgm:pt modelId="{1FA53F9E-88CE-9C44-AB89-4AC667C52CCC}" type="sibTrans" cxnId="{B9A37D17-EE59-3744-8396-4AD47510B83E}">
      <dgm:prSet/>
      <dgm:spPr/>
      <dgm:t>
        <a:bodyPr/>
        <a:lstStyle/>
        <a:p>
          <a:endParaRPr lang="en-US"/>
        </a:p>
      </dgm:t>
    </dgm:pt>
    <dgm:pt modelId="{DCBC45E1-0B82-7C44-B1F7-85483E7DE999}" type="pres">
      <dgm:prSet presAssocID="{11ED31BB-146E-1046-AB49-E7E7C5F14A08}" presName="CompostProcess" presStyleCnt="0">
        <dgm:presLayoutVars>
          <dgm:dir/>
          <dgm:resizeHandles val="exact"/>
        </dgm:presLayoutVars>
      </dgm:prSet>
      <dgm:spPr/>
    </dgm:pt>
    <dgm:pt modelId="{164579FD-807D-F647-9A92-4629E94360DF}" type="pres">
      <dgm:prSet presAssocID="{11ED31BB-146E-1046-AB49-E7E7C5F14A08}" presName="arrow" presStyleLbl="bgShp" presStyleIdx="0" presStyleCnt="1"/>
      <dgm:spPr/>
    </dgm:pt>
    <dgm:pt modelId="{84DEC7C7-2513-AC40-9392-7A08A9126EB8}" type="pres">
      <dgm:prSet presAssocID="{11ED31BB-146E-1046-AB49-E7E7C5F14A08}" presName="linearProcess" presStyleCnt="0"/>
      <dgm:spPr/>
    </dgm:pt>
    <dgm:pt modelId="{245D6D06-28D3-6548-8748-A786E385A2EE}" type="pres">
      <dgm:prSet presAssocID="{ABA3526B-95E2-D34F-A385-E0F08D9ED10D}" presName="textNode" presStyleLbl="node1" presStyleIdx="0" presStyleCnt="4">
        <dgm:presLayoutVars>
          <dgm:bulletEnabled val="1"/>
        </dgm:presLayoutVars>
      </dgm:prSet>
      <dgm:spPr/>
    </dgm:pt>
    <dgm:pt modelId="{6EB92004-9121-8E48-A813-0EF2CF53431C}" type="pres">
      <dgm:prSet presAssocID="{E60FE00C-8505-A040-8C86-F92D2A512749}" presName="sibTrans" presStyleCnt="0"/>
      <dgm:spPr/>
    </dgm:pt>
    <dgm:pt modelId="{2A7F818F-3EFE-984F-93AB-1530023DC1A0}" type="pres">
      <dgm:prSet presAssocID="{A9AA05A5-88D4-CE4E-B377-0D817A952211}" presName="textNode" presStyleLbl="node1" presStyleIdx="1" presStyleCnt="4">
        <dgm:presLayoutVars>
          <dgm:bulletEnabled val="1"/>
        </dgm:presLayoutVars>
      </dgm:prSet>
      <dgm:spPr/>
    </dgm:pt>
    <dgm:pt modelId="{BA768847-D75D-6541-8354-7C296D50D84A}" type="pres">
      <dgm:prSet presAssocID="{EDB5C7DE-B95E-9B44-9802-862F407C1305}" presName="sibTrans" presStyleCnt="0"/>
      <dgm:spPr/>
    </dgm:pt>
    <dgm:pt modelId="{9154B9B9-6573-5745-A950-B0F111A59A82}" type="pres">
      <dgm:prSet presAssocID="{3563BBD2-07F0-D24F-A925-600CBCCA988E}" presName="textNode" presStyleLbl="node1" presStyleIdx="2" presStyleCnt="4">
        <dgm:presLayoutVars>
          <dgm:bulletEnabled val="1"/>
        </dgm:presLayoutVars>
      </dgm:prSet>
      <dgm:spPr/>
    </dgm:pt>
    <dgm:pt modelId="{3CF1504D-604B-C341-9878-6F5A3331B6E0}" type="pres">
      <dgm:prSet presAssocID="{E1957D1D-89FC-574B-8EC5-F793B5C1679E}" presName="sibTrans" presStyleCnt="0"/>
      <dgm:spPr/>
    </dgm:pt>
    <dgm:pt modelId="{0CF295E1-FFE8-9D43-BBBF-1F73E338D20E}" type="pres">
      <dgm:prSet presAssocID="{2D0DDB5C-460A-834D-A7EE-146E88D8633D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B9A37D17-EE59-3744-8396-4AD47510B83E}" srcId="{11ED31BB-146E-1046-AB49-E7E7C5F14A08}" destId="{2D0DDB5C-460A-834D-A7EE-146E88D8633D}" srcOrd="3" destOrd="0" parTransId="{A56A3B34-97D5-8747-A620-46FA18C4AE53}" sibTransId="{1FA53F9E-88CE-9C44-AB89-4AC667C52CCC}"/>
    <dgm:cxn modelId="{AF87062C-04AC-994E-87EA-66C912BB6479}" srcId="{11ED31BB-146E-1046-AB49-E7E7C5F14A08}" destId="{3563BBD2-07F0-D24F-A925-600CBCCA988E}" srcOrd="2" destOrd="0" parTransId="{EA4CFEE8-1E78-F341-ACD7-7DE5570D03CC}" sibTransId="{E1957D1D-89FC-574B-8EC5-F793B5C1679E}"/>
    <dgm:cxn modelId="{3AD9725D-5287-0543-A641-CEC63EA3AD2D}" srcId="{11ED31BB-146E-1046-AB49-E7E7C5F14A08}" destId="{A9AA05A5-88D4-CE4E-B377-0D817A952211}" srcOrd="1" destOrd="0" parTransId="{7258A077-D66B-1A49-B814-AA0BBD77D6D4}" sibTransId="{EDB5C7DE-B95E-9B44-9802-862F407C1305}"/>
    <dgm:cxn modelId="{20C0E663-B415-43B2-8D4F-04EC042D9D65}" type="presOf" srcId="{ABA3526B-95E2-D34F-A385-E0F08D9ED10D}" destId="{245D6D06-28D3-6548-8748-A786E385A2EE}" srcOrd="0" destOrd="0" presId="urn:microsoft.com/office/officeart/2005/8/layout/hProcess9"/>
    <dgm:cxn modelId="{D8E4CDA2-3DE1-430E-B2AC-6402F7D8BF3A}" type="presOf" srcId="{3563BBD2-07F0-D24F-A925-600CBCCA988E}" destId="{9154B9B9-6573-5745-A950-B0F111A59A82}" srcOrd="0" destOrd="0" presId="urn:microsoft.com/office/officeart/2005/8/layout/hProcess9"/>
    <dgm:cxn modelId="{F0AD7CAB-E9DF-4AEE-9331-C4799A83FDB5}" type="presOf" srcId="{11ED31BB-146E-1046-AB49-E7E7C5F14A08}" destId="{DCBC45E1-0B82-7C44-B1F7-85483E7DE999}" srcOrd="0" destOrd="0" presId="urn:microsoft.com/office/officeart/2005/8/layout/hProcess9"/>
    <dgm:cxn modelId="{83D951DC-EC48-E746-B003-13DB58B3BD87}" srcId="{11ED31BB-146E-1046-AB49-E7E7C5F14A08}" destId="{ABA3526B-95E2-D34F-A385-E0F08D9ED10D}" srcOrd="0" destOrd="0" parTransId="{6C9945D1-E9D2-CB4B-852F-F5FB500FF503}" sibTransId="{E60FE00C-8505-A040-8C86-F92D2A512749}"/>
    <dgm:cxn modelId="{1006F1E0-D041-4630-AD03-46E51BB9F732}" type="presOf" srcId="{A9AA05A5-88D4-CE4E-B377-0D817A952211}" destId="{2A7F818F-3EFE-984F-93AB-1530023DC1A0}" srcOrd="0" destOrd="0" presId="urn:microsoft.com/office/officeart/2005/8/layout/hProcess9"/>
    <dgm:cxn modelId="{F91C5EE6-468D-4995-8D27-F99E599C9865}" type="presOf" srcId="{2D0DDB5C-460A-834D-A7EE-146E88D8633D}" destId="{0CF295E1-FFE8-9D43-BBBF-1F73E338D20E}" srcOrd="0" destOrd="0" presId="urn:microsoft.com/office/officeart/2005/8/layout/hProcess9"/>
    <dgm:cxn modelId="{989DF8B5-32B3-4433-96D0-7D4D9EEC5864}" type="presParOf" srcId="{DCBC45E1-0B82-7C44-B1F7-85483E7DE999}" destId="{164579FD-807D-F647-9A92-4629E94360DF}" srcOrd="0" destOrd="0" presId="urn:microsoft.com/office/officeart/2005/8/layout/hProcess9"/>
    <dgm:cxn modelId="{1F3B13DA-C184-4164-8158-FD0FC2592D3C}" type="presParOf" srcId="{DCBC45E1-0B82-7C44-B1F7-85483E7DE999}" destId="{84DEC7C7-2513-AC40-9392-7A08A9126EB8}" srcOrd="1" destOrd="0" presId="urn:microsoft.com/office/officeart/2005/8/layout/hProcess9"/>
    <dgm:cxn modelId="{B9B4322E-99A3-495D-8CA8-3D3256802DBA}" type="presParOf" srcId="{84DEC7C7-2513-AC40-9392-7A08A9126EB8}" destId="{245D6D06-28D3-6548-8748-A786E385A2EE}" srcOrd="0" destOrd="0" presId="urn:microsoft.com/office/officeart/2005/8/layout/hProcess9"/>
    <dgm:cxn modelId="{4C360DAE-E6E3-4CC2-B101-F2F8FDA64242}" type="presParOf" srcId="{84DEC7C7-2513-AC40-9392-7A08A9126EB8}" destId="{6EB92004-9121-8E48-A813-0EF2CF53431C}" srcOrd="1" destOrd="0" presId="urn:microsoft.com/office/officeart/2005/8/layout/hProcess9"/>
    <dgm:cxn modelId="{9009A2B0-0142-47D7-B657-76B35EA17BFC}" type="presParOf" srcId="{84DEC7C7-2513-AC40-9392-7A08A9126EB8}" destId="{2A7F818F-3EFE-984F-93AB-1530023DC1A0}" srcOrd="2" destOrd="0" presId="urn:microsoft.com/office/officeart/2005/8/layout/hProcess9"/>
    <dgm:cxn modelId="{5E2856E1-A0D1-4221-B793-0D32CD122F64}" type="presParOf" srcId="{84DEC7C7-2513-AC40-9392-7A08A9126EB8}" destId="{BA768847-D75D-6541-8354-7C296D50D84A}" srcOrd="3" destOrd="0" presId="urn:microsoft.com/office/officeart/2005/8/layout/hProcess9"/>
    <dgm:cxn modelId="{22B5CD58-EF7F-4E6C-AF64-5C78B417124E}" type="presParOf" srcId="{84DEC7C7-2513-AC40-9392-7A08A9126EB8}" destId="{9154B9B9-6573-5745-A950-B0F111A59A82}" srcOrd="4" destOrd="0" presId="urn:microsoft.com/office/officeart/2005/8/layout/hProcess9"/>
    <dgm:cxn modelId="{7FA769C1-C28E-488F-91E6-17F7473A73AC}" type="presParOf" srcId="{84DEC7C7-2513-AC40-9392-7A08A9126EB8}" destId="{3CF1504D-604B-C341-9878-6F5A3331B6E0}" srcOrd="5" destOrd="0" presId="urn:microsoft.com/office/officeart/2005/8/layout/hProcess9"/>
    <dgm:cxn modelId="{FE06564F-3F77-4193-AF7F-FF5DB6E564B5}" type="presParOf" srcId="{84DEC7C7-2513-AC40-9392-7A08A9126EB8}" destId="{0CF295E1-FFE8-9D43-BBBF-1F73E338D20E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579FD-807D-F647-9A92-4629E94360DF}">
      <dsp:nvSpPr>
        <dsp:cNvPr id="0" name=""/>
        <dsp:cNvSpPr/>
      </dsp:nvSpPr>
      <dsp:spPr>
        <a:xfrm>
          <a:off x="326353" y="0"/>
          <a:ext cx="3698673" cy="268406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45D6D06-28D3-6548-8748-A786E385A2EE}">
      <dsp:nvSpPr>
        <dsp:cNvPr id="0" name=""/>
        <dsp:cNvSpPr/>
      </dsp:nvSpPr>
      <dsp:spPr>
        <a:xfrm>
          <a:off x="2177" y="805220"/>
          <a:ext cx="1047475" cy="1073626"/>
        </a:xfrm>
        <a:prstGeom prst="roundRect">
          <a:avLst/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Introduction</a:t>
          </a:r>
        </a:p>
      </dsp:txBody>
      <dsp:txXfrm>
        <a:off x="53311" y="856354"/>
        <a:ext cx="945207" cy="971358"/>
      </dsp:txXfrm>
    </dsp:sp>
    <dsp:sp modelId="{2A7F818F-3EFE-984F-93AB-1530023DC1A0}">
      <dsp:nvSpPr>
        <dsp:cNvPr id="0" name=""/>
        <dsp:cNvSpPr/>
      </dsp:nvSpPr>
      <dsp:spPr>
        <a:xfrm>
          <a:off x="1102027" y="805220"/>
          <a:ext cx="1047475" cy="1073626"/>
        </a:xfrm>
        <a:prstGeom prst="roundRect">
          <a:avLst/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LoRa et LoRaWAN</a:t>
          </a:r>
        </a:p>
      </dsp:txBody>
      <dsp:txXfrm>
        <a:off x="1153161" y="856354"/>
        <a:ext cx="945207" cy="971358"/>
      </dsp:txXfrm>
    </dsp:sp>
    <dsp:sp modelId="{9154B9B9-6573-5745-A950-B0F111A59A82}">
      <dsp:nvSpPr>
        <dsp:cNvPr id="0" name=""/>
        <dsp:cNvSpPr/>
      </dsp:nvSpPr>
      <dsp:spPr>
        <a:xfrm>
          <a:off x="2201877" y="805220"/>
          <a:ext cx="1047475" cy="1073626"/>
        </a:xfrm>
        <a:prstGeom prst="roundRect">
          <a:avLst/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RFFI avec DTCF</a:t>
          </a:r>
        </a:p>
      </dsp:txBody>
      <dsp:txXfrm>
        <a:off x="2253011" y="856354"/>
        <a:ext cx="945207" cy="971358"/>
      </dsp:txXfrm>
    </dsp:sp>
    <dsp:sp modelId="{0CF295E1-FFE8-9D43-BBBF-1F73E338D20E}">
      <dsp:nvSpPr>
        <dsp:cNvPr id="0" name=""/>
        <dsp:cNvSpPr/>
      </dsp:nvSpPr>
      <dsp:spPr>
        <a:xfrm>
          <a:off x="3301727" y="805220"/>
          <a:ext cx="1047475" cy="1073626"/>
        </a:xfrm>
        <a:prstGeom prst="roundRect">
          <a:avLst/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Expérimentations et Résultats</a:t>
          </a:r>
        </a:p>
      </dsp:txBody>
      <dsp:txXfrm>
        <a:off x="3352861" y="856354"/>
        <a:ext cx="945207" cy="9713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579FD-807D-F647-9A92-4629E94360DF}">
      <dsp:nvSpPr>
        <dsp:cNvPr id="0" name=""/>
        <dsp:cNvSpPr/>
      </dsp:nvSpPr>
      <dsp:spPr>
        <a:xfrm>
          <a:off x="326353" y="0"/>
          <a:ext cx="3698673" cy="268406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45D6D06-28D3-6548-8748-A786E385A2EE}">
      <dsp:nvSpPr>
        <dsp:cNvPr id="0" name=""/>
        <dsp:cNvSpPr/>
      </dsp:nvSpPr>
      <dsp:spPr>
        <a:xfrm>
          <a:off x="2177" y="805220"/>
          <a:ext cx="1047475" cy="1073626"/>
        </a:xfrm>
        <a:prstGeom prst="roundRect">
          <a:avLst/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Introduction</a:t>
          </a:r>
        </a:p>
      </dsp:txBody>
      <dsp:txXfrm>
        <a:off x="53311" y="856354"/>
        <a:ext cx="945207" cy="971358"/>
      </dsp:txXfrm>
    </dsp:sp>
    <dsp:sp modelId="{2A7F818F-3EFE-984F-93AB-1530023DC1A0}">
      <dsp:nvSpPr>
        <dsp:cNvPr id="0" name=""/>
        <dsp:cNvSpPr/>
      </dsp:nvSpPr>
      <dsp:spPr>
        <a:xfrm>
          <a:off x="1102027" y="805220"/>
          <a:ext cx="1047475" cy="1073626"/>
        </a:xfrm>
        <a:prstGeom prst="roundRect">
          <a:avLst/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LoRa et LoRaWAN</a:t>
          </a:r>
        </a:p>
      </dsp:txBody>
      <dsp:txXfrm>
        <a:off x="1153161" y="856354"/>
        <a:ext cx="945207" cy="971358"/>
      </dsp:txXfrm>
    </dsp:sp>
    <dsp:sp modelId="{9154B9B9-6573-5745-A950-B0F111A59A82}">
      <dsp:nvSpPr>
        <dsp:cNvPr id="0" name=""/>
        <dsp:cNvSpPr/>
      </dsp:nvSpPr>
      <dsp:spPr>
        <a:xfrm>
          <a:off x="2201877" y="805220"/>
          <a:ext cx="1047475" cy="1073626"/>
        </a:xfrm>
        <a:prstGeom prst="roundRect">
          <a:avLst/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RFFI avec DTCF</a:t>
          </a:r>
        </a:p>
      </dsp:txBody>
      <dsp:txXfrm>
        <a:off x="2253011" y="856354"/>
        <a:ext cx="945207" cy="971358"/>
      </dsp:txXfrm>
    </dsp:sp>
    <dsp:sp modelId="{0CF295E1-FFE8-9D43-BBBF-1F73E338D20E}">
      <dsp:nvSpPr>
        <dsp:cNvPr id="0" name=""/>
        <dsp:cNvSpPr/>
      </dsp:nvSpPr>
      <dsp:spPr>
        <a:xfrm>
          <a:off x="3301727" y="805220"/>
          <a:ext cx="1047475" cy="1073626"/>
        </a:xfrm>
        <a:prstGeom prst="roundRect">
          <a:avLst/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Expérimentations et Résultats</a:t>
          </a:r>
        </a:p>
      </dsp:txBody>
      <dsp:txXfrm>
        <a:off x="3352861" y="856354"/>
        <a:ext cx="945207" cy="9713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579FD-807D-F647-9A92-4629E94360DF}">
      <dsp:nvSpPr>
        <dsp:cNvPr id="0" name=""/>
        <dsp:cNvSpPr/>
      </dsp:nvSpPr>
      <dsp:spPr>
        <a:xfrm>
          <a:off x="326353" y="0"/>
          <a:ext cx="3698673" cy="268406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45D6D06-28D3-6548-8748-A786E385A2EE}">
      <dsp:nvSpPr>
        <dsp:cNvPr id="0" name=""/>
        <dsp:cNvSpPr/>
      </dsp:nvSpPr>
      <dsp:spPr>
        <a:xfrm>
          <a:off x="2177" y="805220"/>
          <a:ext cx="1047475" cy="1073626"/>
        </a:xfrm>
        <a:prstGeom prst="roundRect">
          <a:avLst/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Introduction</a:t>
          </a:r>
        </a:p>
      </dsp:txBody>
      <dsp:txXfrm>
        <a:off x="53311" y="856354"/>
        <a:ext cx="945207" cy="971358"/>
      </dsp:txXfrm>
    </dsp:sp>
    <dsp:sp modelId="{2A7F818F-3EFE-984F-93AB-1530023DC1A0}">
      <dsp:nvSpPr>
        <dsp:cNvPr id="0" name=""/>
        <dsp:cNvSpPr/>
      </dsp:nvSpPr>
      <dsp:spPr>
        <a:xfrm>
          <a:off x="1102027" y="805220"/>
          <a:ext cx="1047475" cy="1073626"/>
        </a:xfrm>
        <a:prstGeom prst="roundRect">
          <a:avLst/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LoRa et LoRaWAN</a:t>
          </a:r>
        </a:p>
      </dsp:txBody>
      <dsp:txXfrm>
        <a:off x="1153161" y="856354"/>
        <a:ext cx="945207" cy="971358"/>
      </dsp:txXfrm>
    </dsp:sp>
    <dsp:sp modelId="{9154B9B9-6573-5745-A950-B0F111A59A82}">
      <dsp:nvSpPr>
        <dsp:cNvPr id="0" name=""/>
        <dsp:cNvSpPr/>
      </dsp:nvSpPr>
      <dsp:spPr>
        <a:xfrm>
          <a:off x="2201877" y="805220"/>
          <a:ext cx="1047475" cy="1073626"/>
        </a:xfrm>
        <a:prstGeom prst="roundRect">
          <a:avLst/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RFFI avec DTCF</a:t>
          </a:r>
        </a:p>
      </dsp:txBody>
      <dsp:txXfrm>
        <a:off x="2253011" y="856354"/>
        <a:ext cx="945207" cy="971358"/>
      </dsp:txXfrm>
    </dsp:sp>
    <dsp:sp modelId="{0CF295E1-FFE8-9D43-BBBF-1F73E338D20E}">
      <dsp:nvSpPr>
        <dsp:cNvPr id="0" name=""/>
        <dsp:cNvSpPr/>
      </dsp:nvSpPr>
      <dsp:spPr>
        <a:xfrm>
          <a:off x="3301727" y="805220"/>
          <a:ext cx="1047475" cy="1073626"/>
        </a:xfrm>
        <a:prstGeom prst="roundRect">
          <a:avLst/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Expérimentations et Résultats</a:t>
          </a:r>
        </a:p>
      </dsp:txBody>
      <dsp:txXfrm>
        <a:off x="3352861" y="856354"/>
        <a:ext cx="945207" cy="9713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579FD-807D-F647-9A92-4629E94360DF}">
      <dsp:nvSpPr>
        <dsp:cNvPr id="0" name=""/>
        <dsp:cNvSpPr/>
      </dsp:nvSpPr>
      <dsp:spPr>
        <a:xfrm>
          <a:off x="326353" y="0"/>
          <a:ext cx="3698673" cy="268406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45D6D06-28D3-6548-8748-A786E385A2EE}">
      <dsp:nvSpPr>
        <dsp:cNvPr id="0" name=""/>
        <dsp:cNvSpPr/>
      </dsp:nvSpPr>
      <dsp:spPr>
        <a:xfrm>
          <a:off x="2177" y="805220"/>
          <a:ext cx="1047475" cy="1073626"/>
        </a:xfrm>
        <a:prstGeom prst="roundRect">
          <a:avLst/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Introduction</a:t>
          </a:r>
        </a:p>
      </dsp:txBody>
      <dsp:txXfrm>
        <a:off x="53311" y="856354"/>
        <a:ext cx="945207" cy="971358"/>
      </dsp:txXfrm>
    </dsp:sp>
    <dsp:sp modelId="{2A7F818F-3EFE-984F-93AB-1530023DC1A0}">
      <dsp:nvSpPr>
        <dsp:cNvPr id="0" name=""/>
        <dsp:cNvSpPr/>
      </dsp:nvSpPr>
      <dsp:spPr>
        <a:xfrm>
          <a:off x="1102027" y="805220"/>
          <a:ext cx="1047475" cy="1073626"/>
        </a:xfrm>
        <a:prstGeom prst="roundRect">
          <a:avLst/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LoRa et LoRaWAN</a:t>
          </a:r>
        </a:p>
      </dsp:txBody>
      <dsp:txXfrm>
        <a:off x="1153161" y="856354"/>
        <a:ext cx="945207" cy="971358"/>
      </dsp:txXfrm>
    </dsp:sp>
    <dsp:sp modelId="{9154B9B9-6573-5745-A950-B0F111A59A82}">
      <dsp:nvSpPr>
        <dsp:cNvPr id="0" name=""/>
        <dsp:cNvSpPr/>
      </dsp:nvSpPr>
      <dsp:spPr>
        <a:xfrm>
          <a:off x="2201877" y="805220"/>
          <a:ext cx="1047475" cy="1073626"/>
        </a:xfrm>
        <a:prstGeom prst="roundRect">
          <a:avLst/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RFFI avec DTCF</a:t>
          </a:r>
        </a:p>
      </dsp:txBody>
      <dsp:txXfrm>
        <a:off x="2253011" y="856354"/>
        <a:ext cx="945207" cy="971358"/>
      </dsp:txXfrm>
    </dsp:sp>
    <dsp:sp modelId="{0CF295E1-FFE8-9D43-BBBF-1F73E338D20E}">
      <dsp:nvSpPr>
        <dsp:cNvPr id="0" name=""/>
        <dsp:cNvSpPr/>
      </dsp:nvSpPr>
      <dsp:spPr>
        <a:xfrm>
          <a:off x="3301727" y="805220"/>
          <a:ext cx="1047475" cy="1073626"/>
        </a:xfrm>
        <a:prstGeom prst="roundRect">
          <a:avLst/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Expérimentations et Résultats</a:t>
          </a:r>
        </a:p>
      </dsp:txBody>
      <dsp:txXfrm>
        <a:off x="3352861" y="856354"/>
        <a:ext cx="945207" cy="9713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F297393F-C374-197B-6EB6-C059DC7187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0C40D8-CAE0-623A-05E6-E993266AE6B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2611438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72BF4F-994D-4A36-8537-9DC4A72AB92C}" type="datetimeFigureOut">
              <a:rPr lang="fr-BE" smtClean="0"/>
              <a:t>26-06-24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BC7D2EC-C177-2DAD-34B1-197BA39FEA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3B3EDC4-92C6-31AA-9150-8163523318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2611438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5DCA2-EF9A-4AB6-9008-B29EFFCCA1D2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7046042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22T09:18:40.1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2,'43'-1,"-5"0,0 2,53 8,-57-5,0-1,45-2,-42-2,65 8,22 2,-35-4,167 12,-201-15,136 13,111 5,-191-16,412 0,-296-5,-88-14,-112 15,0-2,33-6,-36 5,0 2,38 1,-23 1,-27-1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2611438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FE029D-2D3E-4332-974A-E08622204FA5}" type="datetimeFigureOut">
              <a:rPr lang="fr-BE" smtClean="0"/>
              <a:t>26-06-24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2611438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F49510-7D51-4D31-9616-EC0E33405D2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015682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49510-7D51-4D31-9616-EC0E33405D2F}" type="slidenum">
              <a:rPr lang="fr-BE" smtClean="0"/>
              <a:t>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71032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757" y="1072832"/>
            <a:ext cx="3918585" cy="726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fr-BE" spc="-45"/>
              <a:t>Tulippe-Hecq Arnaud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924A28-0400-40FD-99E0-BF3F6F94D3CB}" type="datetime1">
              <a:rPr lang="en-US" smtClean="0"/>
              <a:t>6/26/2024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09193" y="386193"/>
            <a:ext cx="3989704" cy="82550"/>
          </a:xfrm>
          <a:custGeom>
            <a:avLst/>
            <a:gdLst/>
            <a:ahLst/>
            <a:cxnLst/>
            <a:rect l="l" t="t" r="r" b="b"/>
            <a:pathLst>
              <a:path w="3989704" h="82550">
                <a:moveTo>
                  <a:pt x="3938852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82384"/>
                </a:lnTo>
                <a:lnTo>
                  <a:pt x="3989652" y="82384"/>
                </a:lnTo>
                <a:lnTo>
                  <a:pt x="3989652" y="50800"/>
                </a:lnTo>
                <a:lnTo>
                  <a:pt x="3985644" y="31075"/>
                </a:lnTo>
                <a:lnTo>
                  <a:pt x="3974729" y="14922"/>
                </a:lnTo>
                <a:lnTo>
                  <a:pt x="3958576" y="4008"/>
                </a:lnTo>
                <a:lnTo>
                  <a:pt x="3938852" y="0"/>
                </a:lnTo>
                <a:close/>
              </a:path>
            </a:pathLst>
          </a:custGeom>
          <a:solidFill>
            <a:srgbClr val="86002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994" y="1022934"/>
            <a:ext cx="101600" cy="10160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0794" y="1010234"/>
            <a:ext cx="3938851" cy="114300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98846" y="436740"/>
            <a:ext cx="50800" cy="586193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309193" y="430608"/>
            <a:ext cx="3989704" cy="643255"/>
          </a:xfrm>
          <a:custGeom>
            <a:avLst/>
            <a:gdLst/>
            <a:ahLst/>
            <a:cxnLst/>
            <a:rect l="l" t="t" r="r" b="b"/>
            <a:pathLst>
              <a:path w="3989704" h="643255">
                <a:moveTo>
                  <a:pt x="3989652" y="0"/>
                </a:moveTo>
                <a:lnTo>
                  <a:pt x="0" y="0"/>
                </a:lnTo>
                <a:lnTo>
                  <a:pt x="0" y="592325"/>
                </a:lnTo>
                <a:lnTo>
                  <a:pt x="4008" y="612050"/>
                </a:lnTo>
                <a:lnTo>
                  <a:pt x="14922" y="628203"/>
                </a:lnTo>
                <a:lnTo>
                  <a:pt x="31075" y="639117"/>
                </a:lnTo>
                <a:lnTo>
                  <a:pt x="50800" y="643126"/>
                </a:lnTo>
                <a:lnTo>
                  <a:pt x="3938852" y="643126"/>
                </a:lnTo>
                <a:lnTo>
                  <a:pt x="3958576" y="639117"/>
                </a:lnTo>
                <a:lnTo>
                  <a:pt x="3974729" y="628203"/>
                </a:lnTo>
                <a:lnTo>
                  <a:pt x="3985644" y="612050"/>
                </a:lnTo>
                <a:lnTo>
                  <a:pt x="3989652" y="592325"/>
                </a:lnTo>
                <a:lnTo>
                  <a:pt x="3989652" y="0"/>
                </a:lnTo>
                <a:close/>
              </a:path>
            </a:pathLst>
          </a:custGeom>
          <a:solidFill>
            <a:srgbClr val="8600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4298846" y="474845"/>
            <a:ext cx="0" cy="567690"/>
          </a:xfrm>
          <a:custGeom>
            <a:avLst/>
            <a:gdLst/>
            <a:ahLst/>
            <a:cxnLst/>
            <a:rect l="l" t="t" r="r" b="b"/>
            <a:pathLst>
              <a:path h="567690">
                <a:moveTo>
                  <a:pt x="0" y="567138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4298846" y="462145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699"/>
                </a:moveTo>
                <a:lnTo>
                  <a:pt x="0" y="0"/>
                </a:lnTo>
              </a:path>
            </a:pathLst>
          </a:custGeom>
          <a:ln w="3175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4298846" y="449445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699"/>
                </a:moveTo>
                <a:lnTo>
                  <a:pt x="0" y="0"/>
                </a:lnTo>
              </a:path>
            </a:pathLst>
          </a:custGeom>
          <a:ln w="3175">
            <a:solidFill>
              <a:srgbClr val="CE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4298846" y="436745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699"/>
                </a:moveTo>
                <a:lnTo>
                  <a:pt x="0" y="0"/>
                </a:lnTo>
              </a:path>
            </a:pathLst>
          </a:custGeom>
          <a:ln w="3175">
            <a:solidFill>
              <a:srgbClr val="EFE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fr-BE" spc="-45"/>
              <a:t>Tulippe-Hecq Arnaud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F2BEF-7C2E-4D44-B1D9-B1098ED810C7}" type="datetime1">
              <a:rPr lang="en-US" smtClean="0"/>
              <a:t>6/26/2024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fr-BE" spc="-45"/>
              <a:t>Tulippe-Hecq Arnaud</a:t>
            </a:r>
            <a:endParaRPr spc="-1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BFF0A-06B3-4C29-9E2F-3C644EFD9355}" type="datetime1">
              <a:rPr lang="en-US" smtClean="0"/>
              <a:t>6/26/2024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fr-BE" spc="-45"/>
              <a:t>Tulippe-Hecq Arnaud</a:t>
            </a:r>
            <a:endParaRPr spc="-1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4EFEE3-5649-434C-8E0C-6F8D2441B306}" type="datetime1">
              <a:rPr lang="en-US" smtClean="0"/>
              <a:t>6/26/2024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fr-BE" spc="-45"/>
              <a:t>Tulippe-Hecq Arnaud</a:t>
            </a:r>
            <a:endParaRPr spc="-1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97802-1F2D-49F3-A2A8-F11197B9ACB4}" type="datetime1">
              <a:rPr lang="en-US" smtClean="0"/>
              <a:t>6/26/2024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03"/>
            <a:ext cx="1383030" cy="0"/>
          </a:xfrm>
          <a:custGeom>
            <a:avLst/>
            <a:gdLst/>
            <a:ahLst/>
            <a:cxnLst/>
            <a:rect l="l" t="t" r="r" b="b"/>
            <a:pathLst>
              <a:path w="1383030">
                <a:moveTo>
                  <a:pt x="0" y="0"/>
                </a:moveTo>
                <a:lnTo>
                  <a:pt x="1382420" y="0"/>
                </a:lnTo>
              </a:path>
            </a:pathLst>
          </a:custGeom>
          <a:ln w="33705">
            <a:solidFill>
              <a:srgbClr val="8600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382420" y="16903"/>
            <a:ext cx="3225800" cy="0"/>
          </a:xfrm>
          <a:custGeom>
            <a:avLst/>
            <a:gdLst/>
            <a:ahLst/>
            <a:cxnLst/>
            <a:rect l="l" t="t" r="r" b="b"/>
            <a:pathLst>
              <a:path w="3225800">
                <a:moveTo>
                  <a:pt x="0" y="0"/>
                </a:moveTo>
                <a:lnTo>
                  <a:pt x="3225584" y="0"/>
                </a:lnTo>
              </a:path>
            </a:pathLst>
          </a:custGeom>
          <a:ln w="33705">
            <a:solidFill>
              <a:srgbClr val="1496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33756"/>
            <a:ext cx="4608195" cy="180975"/>
          </a:xfrm>
          <a:custGeom>
            <a:avLst/>
            <a:gdLst/>
            <a:ahLst/>
            <a:cxnLst/>
            <a:rect l="l" t="t" r="r" b="b"/>
            <a:pathLst>
              <a:path w="4608195" h="180975">
                <a:moveTo>
                  <a:pt x="0" y="180517"/>
                </a:moveTo>
                <a:lnTo>
                  <a:pt x="4608004" y="180517"/>
                </a:lnTo>
                <a:lnTo>
                  <a:pt x="4608004" y="0"/>
                </a:lnTo>
                <a:lnTo>
                  <a:pt x="0" y="0"/>
                </a:lnTo>
                <a:lnTo>
                  <a:pt x="0" y="180517"/>
                </a:lnTo>
                <a:close/>
              </a:path>
            </a:pathLst>
          </a:custGeom>
          <a:solidFill>
            <a:srgbClr val="FF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20650" y="127713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A7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58610" y="127713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A7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96570" y="127713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A7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9277" y="432632"/>
            <a:ext cx="3371545" cy="5092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0505" y="795972"/>
            <a:ext cx="4149090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1937" y="3322038"/>
            <a:ext cx="659130" cy="137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fr-BE" spc="-45"/>
              <a:t>Tulippe-Hecq Arnaud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3B2EA-1EB7-41B9-B7FD-23053BFFA27F}" type="datetime1">
              <a:rPr lang="en-US" smtClean="0"/>
              <a:t>6/26/2024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319272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13.png"/><Relationship Id="rId5" Type="http://schemas.openxmlformats.org/officeDocument/2006/relationships/customXml" Target="../ink/ink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17/06/relationships/model3d" Target="../media/model3d1.glb"/><Relationship Id="rId7" Type="http://schemas.openxmlformats.org/officeDocument/2006/relationships/image" Target="../media/image22.jpe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21.jpeg"/><Relationship Id="rId11" Type="http://schemas.openxmlformats.org/officeDocument/2006/relationships/image" Target="../media/image26.sv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thingsnetwork.org/docs/lorawan/architecture/" TargetMode="Externa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2.xml"/><Relationship Id="rId5" Type="http://schemas.openxmlformats.org/officeDocument/2006/relationships/hyperlink" Target="https://www.mouser.be/new/microchip/microchip-rn2483-module/" TargetMode="External"/><Relationship Id="rId4" Type="http://schemas.openxmlformats.org/officeDocument/2006/relationships/hyperlink" Target="https://blog.ttulka.com/lora-spreading-factor-explained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20">
            <a:extLst>
              <a:ext uri="{FF2B5EF4-FFF2-40B4-BE49-F238E27FC236}">
                <a16:creationId xmlns:a16="http://schemas.microsoft.com/office/drawing/2014/main" id="{65B4E699-1866-0107-7CA8-2E5AE4068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513999"/>
            <a:ext cx="3371545" cy="430887"/>
          </a:xfrm>
        </p:spPr>
        <p:txBody>
          <a:bodyPr/>
          <a:lstStyle/>
          <a:p>
            <a:pPr algn="ctr"/>
            <a:r>
              <a:rPr lang="fr-BE" dirty="0"/>
              <a:t>Identifier des nœuds IoT en espionnant leur signal radio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7B814C4-4D08-9E38-B5FA-A49EE6C40A95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fr-BE" spc="-45"/>
              <a:t>Tulippe-Hecq Arnaud</a:t>
            </a:r>
            <a:endParaRPr lang="fr-BE"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1055166" y="1295283"/>
            <a:ext cx="2518512" cy="1321515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44"/>
              </a:spcBef>
            </a:pPr>
            <a:r>
              <a:rPr lang="fr-BE" sz="1200" spc="-50" dirty="0">
                <a:cs typeface="Microsoft Sans Serif"/>
              </a:rPr>
              <a:t>Arnaud Tulippe-Hecq</a:t>
            </a:r>
            <a:endParaRPr sz="1200" dirty="0"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1200" spc="-25" dirty="0">
                <a:cs typeface="Microsoft Sans Serif"/>
              </a:rPr>
              <a:t>Directeur</a:t>
            </a:r>
            <a:r>
              <a:rPr sz="1200" spc="40" dirty="0">
                <a:cs typeface="Microsoft Sans Serif"/>
              </a:rPr>
              <a:t> </a:t>
            </a:r>
            <a:r>
              <a:rPr sz="1200" spc="-5" dirty="0">
                <a:cs typeface="Microsoft Sans Serif"/>
              </a:rPr>
              <a:t>:</a:t>
            </a:r>
            <a:r>
              <a:rPr sz="1200" spc="45" dirty="0">
                <a:cs typeface="Microsoft Sans Serif"/>
              </a:rPr>
              <a:t> </a:t>
            </a:r>
            <a:r>
              <a:rPr lang="fr-BE" sz="1200" spc="-25" dirty="0">
                <a:cs typeface="Microsoft Sans Serif"/>
              </a:rPr>
              <a:t>Professeur Bruno Quoitin</a:t>
            </a:r>
            <a:endParaRPr sz="1200" dirty="0"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 dirty="0">
              <a:cs typeface="Microsoft Sans Serif"/>
            </a:endParaRPr>
          </a:p>
          <a:p>
            <a:pPr marL="156845" marR="113030" algn="ctr">
              <a:lnSpc>
                <a:spcPts val="950"/>
              </a:lnSpc>
            </a:pPr>
            <a:r>
              <a:rPr sz="1000" spc="-5" dirty="0">
                <a:cs typeface="Microsoft Sans Serif"/>
              </a:rPr>
              <a:t>Département</a:t>
            </a:r>
            <a:r>
              <a:rPr sz="1000" spc="25" dirty="0">
                <a:cs typeface="Microsoft Sans Serif"/>
              </a:rPr>
              <a:t> </a:t>
            </a:r>
            <a:r>
              <a:rPr sz="1000" dirty="0" err="1">
                <a:cs typeface="Microsoft Sans Serif"/>
              </a:rPr>
              <a:t>d’Informatique</a:t>
            </a:r>
            <a:r>
              <a:rPr sz="1000" dirty="0">
                <a:cs typeface="Microsoft Sans Serif"/>
              </a:rPr>
              <a:t> </a:t>
            </a:r>
            <a:r>
              <a:rPr sz="1000" spc="-200" dirty="0">
                <a:cs typeface="Microsoft Sans Serif"/>
              </a:rPr>
              <a:t> </a:t>
            </a:r>
            <a:endParaRPr lang="fr-BE" sz="1000" spc="-200" dirty="0">
              <a:cs typeface="Microsoft Sans Serif"/>
            </a:endParaRPr>
          </a:p>
          <a:p>
            <a:pPr marL="156845" marR="113030" algn="ctr">
              <a:lnSpc>
                <a:spcPts val="950"/>
              </a:lnSpc>
            </a:pPr>
            <a:r>
              <a:rPr sz="1000" spc="-10" dirty="0">
                <a:cs typeface="Microsoft Sans Serif"/>
              </a:rPr>
              <a:t>F</a:t>
            </a:r>
            <a:r>
              <a:rPr lang="fr-BE" sz="1000" spc="-10" dirty="0" err="1">
                <a:cs typeface="Microsoft Sans Serif"/>
              </a:rPr>
              <a:t>aculté</a:t>
            </a:r>
            <a:r>
              <a:rPr sz="1000" spc="-5" dirty="0">
                <a:cs typeface="Microsoft Sans Serif"/>
              </a:rPr>
              <a:t> </a:t>
            </a:r>
            <a:r>
              <a:rPr sz="1000" spc="-55" dirty="0">
                <a:cs typeface="Microsoft Sans Serif"/>
              </a:rPr>
              <a:t>des</a:t>
            </a:r>
            <a:r>
              <a:rPr sz="1000" spc="-50" dirty="0">
                <a:cs typeface="Microsoft Sans Serif"/>
              </a:rPr>
              <a:t> </a:t>
            </a:r>
            <a:r>
              <a:rPr sz="1000" spc="-40" dirty="0">
                <a:cs typeface="Microsoft Sans Serif"/>
              </a:rPr>
              <a:t>Sciences </a:t>
            </a:r>
            <a:r>
              <a:rPr sz="1000" spc="-35" dirty="0">
                <a:cs typeface="Microsoft Sans Serif"/>
              </a:rPr>
              <a:t> </a:t>
            </a:r>
            <a:endParaRPr lang="fr-BE" sz="1000" spc="-35" dirty="0">
              <a:cs typeface="Microsoft Sans Serif"/>
            </a:endParaRPr>
          </a:p>
          <a:p>
            <a:pPr marL="156845" marR="113030" algn="ctr">
              <a:lnSpc>
                <a:spcPts val="950"/>
              </a:lnSpc>
            </a:pPr>
            <a:r>
              <a:rPr sz="1000" spc="-10" dirty="0">
                <a:cs typeface="Microsoft Sans Serif"/>
              </a:rPr>
              <a:t>Université</a:t>
            </a:r>
            <a:r>
              <a:rPr sz="1000" spc="55" dirty="0">
                <a:cs typeface="Microsoft Sans Serif"/>
              </a:rPr>
              <a:t> </a:t>
            </a:r>
            <a:r>
              <a:rPr sz="1000" spc="-40" dirty="0">
                <a:cs typeface="Microsoft Sans Serif"/>
              </a:rPr>
              <a:t>de</a:t>
            </a:r>
            <a:r>
              <a:rPr sz="1000" spc="60" dirty="0">
                <a:cs typeface="Microsoft Sans Serif"/>
              </a:rPr>
              <a:t> </a:t>
            </a:r>
            <a:r>
              <a:rPr sz="1000" spc="-10" dirty="0">
                <a:cs typeface="Microsoft Sans Serif"/>
              </a:rPr>
              <a:t>Mons</a:t>
            </a:r>
            <a:endParaRPr sz="1000" dirty="0"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00" dirty="0">
              <a:cs typeface="Microsoft Sans Serif"/>
            </a:endParaRPr>
          </a:p>
          <a:p>
            <a:pPr algn="ctr">
              <a:lnSpc>
                <a:spcPct val="100000"/>
              </a:lnSpc>
            </a:pPr>
            <a:r>
              <a:rPr lang="fr-BE" sz="1100" spc="-70" dirty="0">
                <a:cs typeface="Microsoft Sans Serif"/>
              </a:rPr>
              <a:t>27</a:t>
            </a:r>
            <a:r>
              <a:rPr sz="1100" spc="50" dirty="0">
                <a:cs typeface="Microsoft Sans Serif"/>
              </a:rPr>
              <a:t> </a:t>
            </a:r>
            <a:r>
              <a:rPr lang="fr-BE" sz="1100" spc="-70" dirty="0">
                <a:cs typeface="Microsoft Sans Serif"/>
              </a:rPr>
              <a:t>juin</a:t>
            </a:r>
            <a:r>
              <a:rPr sz="1100" spc="55" dirty="0">
                <a:cs typeface="Microsoft Sans Serif"/>
              </a:rPr>
              <a:t> </a:t>
            </a:r>
            <a:r>
              <a:rPr sz="1100" spc="-70" dirty="0">
                <a:cs typeface="Microsoft Sans Serif"/>
              </a:rPr>
              <a:t>202</a:t>
            </a:r>
            <a:r>
              <a:rPr lang="fr-BE" sz="1100" spc="-70" dirty="0">
                <a:cs typeface="Microsoft Sans Serif"/>
              </a:rPr>
              <a:t>4</a:t>
            </a:r>
            <a:endParaRPr sz="1100" dirty="0"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1937" y="2840539"/>
            <a:ext cx="720001" cy="24601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48050" y="2767783"/>
            <a:ext cx="720001" cy="318773"/>
          </a:xfrm>
          <a:prstGeom prst="rect">
            <a:avLst/>
          </a:prstGeom>
        </p:spPr>
      </p:pic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F5824913-3146-7059-D222-43FEF18F805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3524250" y="3322251"/>
            <a:ext cx="1060323" cy="138499"/>
          </a:xfrm>
        </p:spPr>
        <p:txBody>
          <a:bodyPr/>
          <a:lstStyle/>
          <a:p>
            <a:endParaRPr lang="fr-BE" sz="900" dirty="0">
              <a:solidFill>
                <a:schemeClr val="tx1"/>
              </a:solidFill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9006EEBD-FF6D-48DF-7EED-78F511D0BF7C}"/>
              </a:ext>
            </a:extLst>
          </p:cNvPr>
          <p:cNvSpPr/>
          <p:nvPr/>
        </p:nvSpPr>
        <p:spPr>
          <a:xfrm>
            <a:off x="691502" y="354758"/>
            <a:ext cx="3295344" cy="6666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Identifier des nœuds IoT en espionnant leur signal radio</a:t>
            </a: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051"/>
            <a:ext cx="4608220" cy="189423"/>
            <a:chOff x="0" y="16903"/>
            <a:chExt cx="4608220" cy="212737"/>
          </a:xfrm>
        </p:grpSpPr>
        <p:sp>
          <p:nvSpPr>
            <p:cNvPr id="3" name="object 3"/>
            <p:cNvSpPr/>
            <p:nvPr/>
          </p:nvSpPr>
          <p:spPr>
            <a:xfrm>
              <a:off x="0" y="16903"/>
              <a:ext cx="1383030" cy="0"/>
            </a:xfrm>
            <a:custGeom>
              <a:avLst/>
              <a:gdLst/>
              <a:ahLst/>
              <a:cxnLst/>
              <a:rect l="l" t="t" r="r" b="b"/>
              <a:pathLst>
                <a:path w="1383030">
                  <a:moveTo>
                    <a:pt x="0" y="0"/>
                  </a:moveTo>
                  <a:lnTo>
                    <a:pt x="1382420" y="0"/>
                  </a:lnTo>
                </a:path>
              </a:pathLst>
            </a:custGeom>
            <a:ln w="33705">
              <a:solidFill>
                <a:srgbClr val="8600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82420" y="16903"/>
              <a:ext cx="3225800" cy="0"/>
            </a:xfrm>
            <a:custGeom>
              <a:avLst/>
              <a:gdLst/>
              <a:ahLst/>
              <a:cxnLst/>
              <a:rect l="l" t="t" r="r" b="b"/>
              <a:pathLst>
                <a:path w="3225800">
                  <a:moveTo>
                    <a:pt x="0" y="0"/>
                  </a:moveTo>
                  <a:lnTo>
                    <a:pt x="3225584" y="0"/>
                  </a:lnTo>
                </a:path>
              </a:pathLst>
            </a:custGeom>
            <a:ln w="33705">
              <a:solidFill>
                <a:schemeClr val="tx2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2155"/>
              <a:ext cx="4608195" cy="197485"/>
            </a:xfrm>
            <a:custGeom>
              <a:avLst/>
              <a:gdLst/>
              <a:ahLst/>
              <a:cxnLst/>
              <a:rect l="l" t="t" r="r" b="b"/>
              <a:pathLst>
                <a:path w="4608195" h="197485">
                  <a:moveTo>
                    <a:pt x="4608004" y="0"/>
                  </a:moveTo>
                  <a:lnTo>
                    <a:pt x="0" y="0"/>
                  </a:lnTo>
                  <a:lnTo>
                    <a:pt x="0" y="197370"/>
                  </a:lnTo>
                  <a:lnTo>
                    <a:pt x="4608004" y="197370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FFF4F4"/>
            </a:solidFill>
          </p:spPr>
          <p:txBody>
            <a:bodyPr wrap="square" lIns="0" tIns="0" rIns="0" bIns="0" rtlCol="0"/>
            <a:lstStyle/>
            <a:p>
              <a:r>
                <a:rPr lang="fr-BE" sz="1200" dirty="0"/>
                <a:t>LoRa et LoRaWAN</a:t>
              </a:r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0" y="3346500"/>
            <a:ext cx="4608195" cy="109855"/>
            <a:chOff x="0" y="3346500"/>
            <a:chExt cx="4608195" cy="109855"/>
          </a:xfrm>
        </p:grpSpPr>
        <p:sp>
          <p:nvSpPr>
            <p:cNvPr id="32" name="object 32"/>
            <p:cNvSpPr/>
            <p:nvPr/>
          </p:nvSpPr>
          <p:spPr>
            <a:xfrm>
              <a:off x="0" y="3346500"/>
              <a:ext cx="1383030" cy="109855"/>
            </a:xfrm>
            <a:custGeom>
              <a:avLst/>
              <a:gdLst/>
              <a:ahLst/>
              <a:cxnLst/>
              <a:rect l="l" t="t" r="r" b="b"/>
              <a:pathLst>
                <a:path w="1383030" h="109854">
                  <a:moveTo>
                    <a:pt x="1382420" y="0"/>
                  </a:moveTo>
                  <a:lnTo>
                    <a:pt x="0" y="0"/>
                  </a:lnTo>
                  <a:lnTo>
                    <a:pt x="0" y="109550"/>
                  </a:lnTo>
                  <a:lnTo>
                    <a:pt x="1382420" y="109550"/>
                  </a:lnTo>
                  <a:lnTo>
                    <a:pt x="1382420" y="0"/>
                  </a:lnTo>
                  <a:close/>
                </a:path>
              </a:pathLst>
            </a:custGeom>
            <a:solidFill>
              <a:srgbClr val="8600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382407" y="3346513"/>
              <a:ext cx="3225800" cy="109855"/>
            </a:xfrm>
            <a:custGeom>
              <a:avLst/>
              <a:gdLst/>
              <a:ahLst/>
              <a:cxnLst/>
              <a:rect l="l" t="t" r="r" b="b"/>
              <a:pathLst>
                <a:path w="3225800" h="109854">
                  <a:moveTo>
                    <a:pt x="3225584" y="0"/>
                  </a:moveTo>
                  <a:lnTo>
                    <a:pt x="2764752" y="0"/>
                  </a:lnTo>
                  <a:lnTo>
                    <a:pt x="1843176" y="0"/>
                  </a:lnTo>
                  <a:lnTo>
                    <a:pt x="0" y="0"/>
                  </a:lnTo>
                  <a:lnTo>
                    <a:pt x="0" y="109537"/>
                  </a:lnTo>
                  <a:lnTo>
                    <a:pt x="1843163" y="109537"/>
                  </a:lnTo>
                  <a:lnTo>
                    <a:pt x="2764752" y="109537"/>
                  </a:lnTo>
                  <a:lnTo>
                    <a:pt x="3225584" y="109537"/>
                  </a:lnTo>
                  <a:lnTo>
                    <a:pt x="3225584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fr-BE" spc="-45"/>
              <a:t>Tulippe-Hecq Arnaud</a:t>
            </a:r>
            <a:endParaRPr spc="-10" dirty="0"/>
          </a:p>
        </p:txBody>
      </p:sp>
      <p:sp>
        <p:nvSpPr>
          <p:cNvPr id="41" name="Espace réservé du numéro de diapositive 40">
            <a:extLst>
              <a:ext uri="{FF2B5EF4-FFF2-40B4-BE49-F238E27FC236}">
                <a16:creationId xmlns:a16="http://schemas.microsoft.com/office/drawing/2014/main" id="{F39421DD-239B-65FB-9100-A4394565368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3525699" y="3332268"/>
            <a:ext cx="1060323" cy="138499"/>
          </a:xfrm>
        </p:spPr>
        <p:txBody>
          <a:bodyPr/>
          <a:lstStyle/>
          <a:p>
            <a:fld id="{B6F15528-21DE-4FAA-801E-634DDDAF4B2B}" type="slidenum">
              <a:rPr lang="fr-BE" sz="900" smtClean="0">
                <a:solidFill>
                  <a:schemeClr val="bg1"/>
                </a:solidFill>
              </a:rPr>
              <a:t>10</a:t>
            </a:fld>
            <a:endParaRPr lang="fr-BE" sz="900" dirty="0">
              <a:solidFill>
                <a:schemeClr val="bg1"/>
              </a:solidFill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811448" y="3332268"/>
            <a:ext cx="1972806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fr-BE" sz="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Identifier des nœuds IoT en espionnant leur signal radio</a:t>
            </a:r>
            <a:endParaRPr sz="600" dirty="0">
              <a:latin typeface="Microsoft Sans Serif"/>
              <a:cs typeface="Microsoft Sans Serif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8B1E018-319B-C220-2C47-9B8590A5E057}"/>
              </a:ext>
            </a:extLst>
          </p:cNvPr>
          <p:cNvSpPr txBox="1"/>
          <p:nvPr/>
        </p:nvSpPr>
        <p:spPr>
          <a:xfrm>
            <a:off x="361000" y="434975"/>
            <a:ext cx="41148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u="sng" dirty="0">
                <a:solidFill>
                  <a:srgbClr val="0070C0"/>
                </a:solidFill>
              </a:rPr>
              <a:t>LoRa (Long Range) </a:t>
            </a:r>
          </a:p>
          <a:p>
            <a:pPr algn="ctr"/>
            <a:endParaRPr lang="fr-BE" sz="1600" u="sng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1400" dirty="0"/>
              <a:t>Couche physique brevetée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1400" dirty="0"/>
              <a:t>Technologie LPWAN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1400" dirty="0"/>
              <a:t>Opère sur la bande </a:t>
            </a:r>
            <a:r>
              <a:rPr lang="fr-BE" sz="1400" dirty="0" err="1"/>
              <a:t>Industrial</a:t>
            </a:r>
            <a:r>
              <a:rPr lang="fr-BE" sz="1400" dirty="0"/>
              <a:t> Scientific &amp; </a:t>
            </a:r>
            <a:r>
              <a:rPr lang="fr-BE" sz="1400" dirty="0" err="1"/>
              <a:t>Medical</a:t>
            </a:r>
            <a:r>
              <a:rPr lang="fr-BE" sz="1400" dirty="0"/>
              <a:t> (ISM, 433-</a:t>
            </a:r>
            <a:r>
              <a:rPr lang="fr-BE" sz="1400" dirty="0">
                <a:solidFill>
                  <a:srgbClr val="FF0000"/>
                </a:solidFill>
              </a:rPr>
              <a:t>868</a:t>
            </a:r>
            <a:r>
              <a:rPr lang="fr-BE" sz="1400" dirty="0"/>
              <a:t> MHz)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1400" dirty="0"/>
              <a:t>Modulation Frequency Shift </a:t>
            </a:r>
            <a:r>
              <a:rPr lang="fr-BE" sz="1400" dirty="0" err="1"/>
              <a:t>Chirp</a:t>
            </a:r>
            <a:r>
              <a:rPr lang="fr-BE" sz="1400" dirty="0"/>
              <a:t> (FSCM)</a:t>
            </a:r>
          </a:p>
        </p:txBody>
      </p:sp>
    </p:spTree>
    <p:extLst>
      <p:ext uri="{BB962C8B-B14F-4D97-AF65-F5344CB8AC3E}">
        <p14:creationId xmlns:p14="http://schemas.microsoft.com/office/powerpoint/2010/main" val="1336487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051"/>
            <a:ext cx="4608220" cy="189423"/>
            <a:chOff x="0" y="16903"/>
            <a:chExt cx="4608220" cy="212737"/>
          </a:xfrm>
        </p:grpSpPr>
        <p:sp>
          <p:nvSpPr>
            <p:cNvPr id="3" name="object 3"/>
            <p:cNvSpPr/>
            <p:nvPr/>
          </p:nvSpPr>
          <p:spPr>
            <a:xfrm>
              <a:off x="0" y="16903"/>
              <a:ext cx="1383030" cy="0"/>
            </a:xfrm>
            <a:custGeom>
              <a:avLst/>
              <a:gdLst/>
              <a:ahLst/>
              <a:cxnLst/>
              <a:rect l="l" t="t" r="r" b="b"/>
              <a:pathLst>
                <a:path w="1383030">
                  <a:moveTo>
                    <a:pt x="0" y="0"/>
                  </a:moveTo>
                  <a:lnTo>
                    <a:pt x="1382420" y="0"/>
                  </a:lnTo>
                </a:path>
              </a:pathLst>
            </a:custGeom>
            <a:ln w="33705">
              <a:solidFill>
                <a:srgbClr val="8600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82420" y="16903"/>
              <a:ext cx="3225800" cy="0"/>
            </a:xfrm>
            <a:custGeom>
              <a:avLst/>
              <a:gdLst/>
              <a:ahLst/>
              <a:cxnLst/>
              <a:rect l="l" t="t" r="r" b="b"/>
              <a:pathLst>
                <a:path w="3225800">
                  <a:moveTo>
                    <a:pt x="0" y="0"/>
                  </a:moveTo>
                  <a:lnTo>
                    <a:pt x="3225584" y="0"/>
                  </a:lnTo>
                </a:path>
              </a:pathLst>
            </a:custGeom>
            <a:ln w="33705">
              <a:solidFill>
                <a:schemeClr val="tx2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2155"/>
              <a:ext cx="4608195" cy="197485"/>
            </a:xfrm>
            <a:custGeom>
              <a:avLst/>
              <a:gdLst/>
              <a:ahLst/>
              <a:cxnLst/>
              <a:rect l="l" t="t" r="r" b="b"/>
              <a:pathLst>
                <a:path w="4608195" h="197485">
                  <a:moveTo>
                    <a:pt x="4608004" y="0"/>
                  </a:moveTo>
                  <a:lnTo>
                    <a:pt x="0" y="0"/>
                  </a:lnTo>
                  <a:lnTo>
                    <a:pt x="0" y="197370"/>
                  </a:lnTo>
                  <a:lnTo>
                    <a:pt x="4608004" y="197370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FFF4F4"/>
            </a:solidFill>
          </p:spPr>
          <p:txBody>
            <a:bodyPr wrap="square" lIns="0" tIns="0" rIns="0" bIns="0" rtlCol="0"/>
            <a:lstStyle/>
            <a:p>
              <a:r>
                <a:rPr lang="fr-BE" sz="1200" dirty="0"/>
                <a:t>LoRa et LoRaWAN</a:t>
              </a:r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0" y="3346500"/>
            <a:ext cx="4608195" cy="109855"/>
            <a:chOff x="0" y="3346500"/>
            <a:chExt cx="4608195" cy="109855"/>
          </a:xfrm>
        </p:grpSpPr>
        <p:sp>
          <p:nvSpPr>
            <p:cNvPr id="32" name="object 32"/>
            <p:cNvSpPr/>
            <p:nvPr/>
          </p:nvSpPr>
          <p:spPr>
            <a:xfrm>
              <a:off x="0" y="3346500"/>
              <a:ext cx="1383030" cy="109855"/>
            </a:xfrm>
            <a:custGeom>
              <a:avLst/>
              <a:gdLst/>
              <a:ahLst/>
              <a:cxnLst/>
              <a:rect l="l" t="t" r="r" b="b"/>
              <a:pathLst>
                <a:path w="1383030" h="109854">
                  <a:moveTo>
                    <a:pt x="1382420" y="0"/>
                  </a:moveTo>
                  <a:lnTo>
                    <a:pt x="0" y="0"/>
                  </a:lnTo>
                  <a:lnTo>
                    <a:pt x="0" y="109550"/>
                  </a:lnTo>
                  <a:lnTo>
                    <a:pt x="1382420" y="109550"/>
                  </a:lnTo>
                  <a:lnTo>
                    <a:pt x="1382420" y="0"/>
                  </a:lnTo>
                  <a:close/>
                </a:path>
              </a:pathLst>
            </a:custGeom>
            <a:solidFill>
              <a:srgbClr val="8600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382407" y="3346513"/>
              <a:ext cx="3225800" cy="109855"/>
            </a:xfrm>
            <a:custGeom>
              <a:avLst/>
              <a:gdLst/>
              <a:ahLst/>
              <a:cxnLst/>
              <a:rect l="l" t="t" r="r" b="b"/>
              <a:pathLst>
                <a:path w="3225800" h="109854">
                  <a:moveTo>
                    <a:pt x="3225584" y="0"/>
                  </a:moveTo>
                  <a:lnTo>
                    <a:pt x="2764752" y="0"/>
                  </a:lnTo>
                  <a:lnTo>
                    <a:pt x="1843176" y="0"/>
                  </a:lnTo>
                  <a:lnTo>
                    <a:pt x="0" y="0"/>
                  </a:lnTo>
                  <a:lnTo>
                    <a:pt x="0" y="109537"/>
                  </a:lnTo>
                  <a:lnTo>
                    <a:pt x="1843163" y="109537"/>
                  </a:lnTo>
                  <a:lnTo>
                    <a:pt x="2764752" y="109537"/>
                  </a:lnTo>
                  <a:lnTo>
                    <a:pt x="3225584" y="109537"/>
                  </a:lnTo>
                  <a:lnTo>
                    <a:pt x="3225584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fr-BE" spc="-45"/>
              <a:t>Tulippe-Hecq Arnaud</a:t>
            </a:r>
            <a:endParaRPr spc="-10" dirty="0"/>
          </a:p>
        </p:txBody>
      </p:sp>
      <p:sp>
        <p:nvSpPr>
          <p:cNvPr id="41" name="Espace réservé du numéro de diapositive 40">
            <a:extLst>
              <a:ext uri="{FF2B5EF4-FFF2-40B4-BE49-F238E27FC236}">
                <a16:creationId xmlns:a16="http://schemas.microsoft.com/office/drawing/2014/main" id="{F39421DD-239B-65FB-9100-A4394565368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3545686" y="3332268"/>
            <a:ext cx="1060323" cy="173037"/>
          </a:xfrm>
        </p:spPr>
        <p:txBody>
          <a:bodyPr/>
          <a:lstStyle/>
          <a:p>
            <a:fld id="{B6F15528-21DE-4FAA-801E-634DDDAF4B2B}" type="slidenum">
              <a:rPr lang="fr-BE" sz="900" smtClean="0">
                <a:solidFill>
                  <a:schemeClr val="bg1"/>
                </a:solidFill>
              </a:rPr>
              <a:t>11</a:t>
            </a:fld>
            <a:endParaRPr lang="fr-BE" sz="900" dirty="0">
              <a:solidFill>
                <a:schemeClr val="bg1"/>
              </a:solidFill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811448" y="3332268"/>
            <a:ext cx="1972806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fr-BE" sz="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Identifier des nœuds IoT en espionnant leur signal radio</a:t>
            </a:r>
            <a:endParaRPr sz="600" dirty="0">
              <a:latin typeface="Microsoft Sans Serif"/>
              <a:cs typeface="Microsoft Sans Serif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372488B-5266-A902-B323-B51678657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34" y="2147105"/>
            <a:ext cx="3714876" cy="8097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75C0B7AA-2D9C-9C01-B27A-4D1A1A3DDFD0}"/>
                  </a:ext>
                </a:extLst>
              </p:cNvPr>
              <p:cNvSpPr txBox="1"/>
              <p:nvPr/>
            </p:nvSpPr>
            <p:spPr>
              <a:xfrm>
                <a:off x="170495" y="479580"/>
                <a:ext cx="4344353" cy="1570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BE" u="sng" dirty="0">
                    <a:solidFill>
                      <a:srgbClr val="0070C0"/>
                    </a:solidFill>
                  </a:rPr>
                  <a:t>Modulation LoRa</a:t>
                </a:r>
              </a:p>
              <a:p>
                <a:pPr algn="ctr"/>
                <a:endParaRPr lang="fr-BE" u="sng" dirty="0">
                  <a:solidFill>
                    <a:srgbClr val="0070C0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fr-BE" sz="1200" dirty="0"/>
                  <a:t>Combinaison entre </a:t>
                </a:r>
                <a:r>
                  <a:rPr lang="fr-BE" sz="1200" dirty="0" err="1"/>
                  <a:t>Chirp</a:t>
                </a:r>
                <a:r>
                  <a:rPr lang="fr-BE" sz="1200" dirty="0"/>
                  <a:t> Spread Spectrum (CSS) et Frequency Shift </a:t>
                </a:r>
                <a:r>
                  <a:rPr lang="fr-BE" sz="1200" dirty="0" err="1"/>
                  <a:t>Keing</a:t>
                </a:r>
                <a:r>
                  <a:rPr lang="fr-BE" sz="1200" dirty="0"/>
                  <a:t> (FSK)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fr-BE" sz="1200" dirty="0"/>
                  <a:t>Dépend de la largeur de bande (</a:t>
                </a:r>
                <a:r>
                  <a:rPr lang="el-GR" sz="1200" i="0" dirty="0">
                    <a:solidFill>
                      <a:srgbClr val="202122"/>
                    </a:solidFill>
                    <a:effectLst/>
                    <a:highlight>
                      <a:srgbClr val="FFFFFF"/>
                    </a:highlight>
                    <a:latin typeface="SBL BibLit"/>
                  </a:rPr>
                  <a:t>β</a:t>
                </a:r>
                <a:r>
                  <a:rPr lang="fr-BE" sz="1200" i="0" dirty="0">
                    <a:solidFill>
                      <a:srgbClr val="202122"/>
                    </a:solidFill>
                    <a:effectLst/>
                    <a:highlight>
                      <a:srgbClr val="FFFFFF"/>
                    </a:highlight>
                    <a:latin typeface="SBL BibLit"/>
                  </a:rPr>
                  <a:t>) </a:t>
                </a:r>
                <a:r>
                  <a:rPr lang="fr-BE" altLang="ja-JP" sz="1200" dirty="0">
                    <a:solidFill>
                      <a:srgbClr val="202122"/>
                    </a:solidFill>
                    <a:effectLst/>
                    <a:highlight>
                      <a:srgbClr val="FFFFFF"/>
                    </a:highlight>
                  </a:rPr>
                  <a:t>et du </a:t>
                </a:r>
                <a:r>
                  <a:rPr lang="fr-BE" altLang="ja-JP" sz="1200" dirty="0" err="1">
                    <a:solidFill>
                      <a:srgbClr val="202122"/>
                    </a:solidFill>
                    <a:highlight>
                      <a:srgbClr val="FFFFFF"/>
                    </a:highlight>
                  </a:rPr>
                  <a:t>S</a:t>
                </a:r>
                <a:r>
                  <a:rPr lang="fr-BE" altLang="ja-JP" sz="1200" dirty="0" err="1">
                    <a:solidFill>
                      <a:srgbClr val="202122"/>
                    </a:solidFill>
                    <a:effectLst/>
                    <a:highlight>
                      <a:srgbClr val="FFFFFF"/>
                    </a:highlight>
                  </a:rPr>
                  <a:t>preading</a:t>
                </a:r>
                <a:r>
                  <a:rPr lang="fr-BE" altLang="ja-JP" sz="1200" dirty="0">
                    <a:solidFill>
                      <a:srgbClr val="202122"/>
                    </a:solidFill>
                    <a:effectLst/>
                    <a:highlight>
                      <a:srgbClr val="FFFFFF"/>
                    </a:highlight>
                  </a:rPr>
                  <a:t> Factor (SF)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BE" sz="1200" i="1" smtClean="0">
                            <a:solidFill>
                              <a:srgbClr val="202122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BE" sz="1200" b="0" i="1" smtClean="0">
                            <a:solidFill>
                              <a:srgbClr val="202122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fr-BE" sz="1200" b="0" i="1" smtClean="0">
                            <a:solidFill>
                              <a:srgbClr val="202122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𝑆𝐹</m:t>
                        </m:r>
                      </m:sup>
                    </m:sSup>
                  </m:oMath>
                </a14:m>
                <a:r>
                  <a:rPr lang="fr-BE" sz="1200" dirty="0"/>
                  <a:t>symboles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fr-BE" sz="1200" dirty="0"/>
                  <a:t>Représentation fréquentielle sous forme de chirps</a:t>
                </a: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75C0B7AA-2D9C-9C01-B27A-4D1A1A3DD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95" y="479580"/>
                <a:ext cx="4344353" cy="1570302"/>
              </a:xfrm>
              <a:prstGeom prst="rect">
                <a:avLst/>
              </a:prstGeom>
              <a:blipFill>
                <a:blip r:embed="rId4"/>
                <a:stretch>
                  <a:fillRect t="-2335" b="-2724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ZoneTexte 14">
            <a:extLst>
              <a:ext uri="{FF2B5EF4-FFF2-40B4-BE49-F238E27FC236}">
                <a16:creationId xmlns:a16="http://schemas.microsoft.com/office/drawing/2014/main" id="{031312C3-D3A0-AA9F-3BF8-11B662CE2A1B}"/>
              </a:ext>
            </a:extLst>
          </p:cNvPr>
          <p:cNvSpPr txBox="1"/>
          <p:nvPr/>
        </p:nvSpPr>
        <p:spPr>
          <a:xfrm>
            <a:off x="857250" y="2766039"/>
            <a:ext cx="1281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 </a:t>
            </a:r>
            <a:r>
              <a:rPr lang="fr-BE" sz="1200" dirty="0"/>
              <a:t>Upchirp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D5996BE-8B06-13FA-E75D-E6F497DC61D2}"/>
              </a:ext>
            </a:extLst>
          </p:cNvPr>
          <p:cNvSpPr txBox="1"/>
          <p:nvPr/>
        </p:nvSpPr>
        <p:spPr>
          <a:xfrm>
            <a:off x="2867265" y="2849434"/>
            <a:ext cx="1660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/>
              <a:t>Downchirp</a:t>
            </a:r>
            <a:r>
              <a:rPr lang="fr-BE" sz="1000" baseline="30000" dirty="0"/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2762823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051"/>
            <a:ext cx="4608220" cy="189423"/>
            <a:chOff x="0" y="16903"/>
            <a:chExt cx="4608220" cy="212737"/>
          </a:xfrm>
        </p:grpSpPr>
        <p:sp>
          <p:nvSpPr>
            <p:cNvPr id="3" name="object 3"/>
            <p:cNvSpPr/>
            <p:nvPr/>
          </p:nvSpPr>
          <p:spPr>
            <a:xfrm>
              <a:off x="0" y="16903"/>
              <a:ext cx="1383030" cy="0"/>
            </a:xfrm>
            <a:custGeom>
              <a:avLst/>
              <a:gdLst/>
              <a:ahLst/>
              <a:cxnLst/>
              <a:rect l="l" t="t" r="r" b="b"/>
              <a:pathLst>
                <a:path w="1383030">
                  <a:moveTo>
                    <a:pt x="0" y="0"/>
                  </a:moveTo>
                  <a:lnTo>
                    <a:pt x="1382420" y="0"/>
                  </a:lnTo>
                </a:path>
              </a:pathLst>
            </a:custGeom>
            <a:ln w="33705">
              <a:solidFill>
                <a:srgbClr val="8600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82420" y="16903"/>
              <a:ext cx="3225800" cy="0"/>
            </a:xfrm>
            <a:custGeom>
              <a:avLst/>
              <a:gdLst/>
              <a:ahLst/>
              <a:cxnLst/>
              <a:rect l="l" t="t" r="r" b="b"/>
              <a:pathLst>
                <a:path w="3225800">
                  <a:moveTo>
                    <a:pt x="0" y="0"/>
                  </a:moveTo>
                  <a:lnTo>
                    <a:pt x="3225584" y="0"/>
                  </a:lnTo>
                </a:path>
              </a:pathLst>
            </a:custGeom>
            <a:ln w="33705">
              <a:solidFill>
                <a:schemeClr val="tx2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2155"/>
              <a:ext cx="4608195" cy="197485"/>
            </a:xfrm>
            <a:custGeom>
              <a:avLst/>
              <a:gdLst/>
              <a:ahLst/>
              <a:cxnLst/>
              <a:rect l="l" t="t" r="r" b="b"/>
              <a:pathLst>
                <a:path w="4608195" h="197485">
                  <a:moveTo>
                    <a:pt x="4608004" y="0"/>
                  </a:moveTo>
                  <a:lnTo>
                    <a:pt x="0" y="0"/>
                  </a:lnTo>
                  <a:lnTo>
                    <a:pt x="0" y="197370"/>
                  </a:lnTo>
                  <a:lnTo>
                    <a:pt x="4608004" y="197370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FFF4F4"/>
            </a:solidFill>
          </p:spPr>
          <p:txBody>
            <a:bodyPr wrap="square" lIns="0" tIns="0" rIns="0" bIns="0" rtlCol="0"/>
            <a:lstStyle/>
            <a:p>
              <a:r>
                <a:rPr lang="fr-BE" sz="1200" dirty="0"/>
                <a:t>LoRa et LoRaWAN</a:t>
              </a:r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0" y="3346500"/>
            <a:ext cx="4608195" cy="109855"/>
            <a:chOff x="0" y="3346500"/>
            <a:chExt cx="4608195" cy="109855"/>
          </a:xfrm>
        </p:grpSpPr>
        <p:sp>
          <p:nvSpPr>
            <p:cNvPr id="32" name="object 32"/>
            <p:cNvSpPr/>
            <p:nvPr/>
          </p:nvSpPr>
          <p:spPr>
            <a:xfrm>
              <a:off x="0" y="3346500"/>
              <a:ext cx="1383030" cy="109855"/>
            </a:xfrm>
            <a:custGeom>
              <a:avLst/>
              <a:gdLst/>
              <a:ahLst/>
              <a:cxnLst/>
              <a:rect l="l" t="t" r="r" b="b"/>
              <a:pathLst>
                <a:path w="1383030" h="109854">
                  <a:moveTo>
                    <a:pt x="1382420" y="0"/>
                  </a:moveTo>
                  <a:lnTo>
                    <a:pt x="0" y="0"/>
                  </a:lnTo>
                  <a:lnTo>
                    <a:pt x="0" y="109550"/>
                  </a:lnTo>
                  <a:lnTo>
                    <a:pt x="1382420" y="109550"/>
                  </a:lnTo>
                  <a:lnTo>
                    <a:pt x="1382420" y="0"/>
                  </a:lnTo>
                  <a:close/>
                </a:path>
              </a:pathLst>
            </a:custGeom>
            <a:solidFill>
              <a:srgbClr val="8600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382407" y="3346513"/>
              <a:ext cx="3225800" cy="109855"/>
            </a:xfrm>
            <a:custGeom>
              <a:avLst/>
              <a:gdLst/>
              <a:ahLst/>
              <a:cxnLst/>
              <a:rect l="l" t="t" r="r" b="b"/>
              <a:pathLst>
                <a:path w="3225800" h="109854">
                  <a:moveTo>
                    <a:pt x="3225584" y="0"/>
                  </a:moveTo>
                  <a:lnTo>
                    <a:pt x="2764752" y="0"/>
                  </a:lnTo>
                  <a:lnTo>
                    <a:pt x="1843176" y="0"/>
                  </a:lnTo>
                  <a:lnTo>
                    <a:pt x="0" y="0"/>
                  </a:lnTo>
                  <a:lnTo>
                    <a:pt x="0" y="109537"/>
                  </a:lnTo>
                  <a:lnTo>
                    <a:pt x="1843163" y="109537"/>
                  </a:lnTo>
                  <a:lnTo>
                    <a:pt x="2764752" y="109537"/>
                  </a:lnTo>
                  <a:lnTo>
                    <a:pt x="3225584" y="109537"/>
                  </a:lnTo>
                  <a:lnTo>
                    <a:pt x="3225584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fr-BE" spc="-45"/>
              <a:t>Tulippe-Hecq Arnaud</a:t>
            </a:r>
            <a:endParaRPr spc="-10" dirty="0"/>
          </a:p>
        </p:txBody>
      </p:sp>
      <p:sp>
        <p:nvSpPr>
          <p:cNvPr id="41" name="Espace réservé du numéro de diapositive 40">
            <a:extLst>
              <a:ext uri="{FF2B5EF4-FFF2-40B4-BE49-F238E27FC236}">
                <a16:creationId xmlns:a16="http://schemas.microsoft.com/office/drawing/2014/main" id="{F39421DD-239B-65FB-9100-A4394565368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3525699" y="3332268"/>
            <a:ext cx="1060323" cy="138499"/>
          </a:xfrm>
        </p:spPr>
        <p:txBody>
          <a:bodyPr/>
          <a:lstStyle/>
          <a:p>
            <a:fld id="{B6F15528-21DE-4FAA-801E-634DDDAF4B2B}" type="slidenum">
              <a:rPr lang="fr-BE" sz="900" smtClean="0">
                <a:solidFill>
                  <a:schemeClr val="bg1"/>
                </a:solidFill>
              </a:rPr>
              <a:t>12</a:t>
            </a:fld>
            <a:endParaRPr lang="fr-BE" sz="900" dirty="0">
              <a:solidFill>
                <a:schemeClr val="bg1"/>
              </a:solidFill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811448" y="3332268"/>
            <a:ext cx="1972806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fr-BE" sz="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Identifier des nœuds IoT en espionnant leur signal radio</a:t>
            </a:r>
            <a:endParaRPr sz="600" dirty="0">
              <a:latin typeface="Microsoft Sans Serif"/>
              <a:cs typeface="Microsoft Sans Serif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8B1E018-319B-C220-2C47-9B8590A5E057}"/>
              </a:ext>
            </a:extLst>
          </p:cNvPr>
          <p:cNvSpPr txBox="1"/>
          <p:nvPr/>
        </p:nvSpPr>
        <p:spPr>
          <a:xfrm>
            <a:off x="246697" y="530346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u="sng" dirty="0">
                <a:solidFill>
                  <a:srgbClr val="0070C0"/>
                </a:solidFill>
              </a:rPr>
              <a:t>Structure l’un paquet LoRa</a:t>
            </a:r>
            <a:r>
              <a:rPr lang="fr-BE" sz="1600" baseline="30000" dirty="0">
                <a:solidFill>
                  <a:srgbClr val="0070C0"/>
                </a:solidFill>
              </a:rPr>
              <a:t>[5]</a:t>
            </a:r>
          </a:p>
        </p:txBody>
      </p:sp>
      <p:pic>
        <p:nvPicPr>
          <p:cNvPr id="7" name="Image 6" descr="Une image contenant texte, capture d’écran, Police, nombre">
            <a:extLst>
              <a:ext uri="{FF2B5EF4-FFF2-40B4-BE49-F238E27FC236}">
                <a16:creationId xmlns:a16="http://schemas.microsoft.com/office/drawing/2014/main" id="{E758EDB5-A627-7CCB-937E-05D689BEB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98" y="1018372"/>
            <a:ext cx="4058892" cy="97013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2BC2970-18ED-5162-FCD6-6670CDF35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599" y="2261786"/>
            <a:ext cx="4058892" cy="2657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Encre 12">
                <a:extLst>
                  <a:ext uri="{FF2B5EF4-FFF2-40B4-BE49-F238E27FC236}">
                    <a16:creationId xmlns:a16="http://schemas.microsoft.com/office/drawing/2014/main" id="{767815A6-DDC9-E224-9A5F-55AD6EE8BFEC}"/>
                  </a:ext>
                </a:extLst>
              </p14:cNvPr>
              <p14:cNvContentPartPr/>
              <p14:nvPr/>
            </p14:nvContentPartPr>
            <p14:xfrm>
              <a:off x="439342" y="1408336"/>
              <a:ext cx="1004040" cy="36360"/>
            </p14:xfrm>
          </p:contentPart>
        </mc:Choice>
        <mc:Fallback xmlns="">
          <p:pic>
            <p:nvPicPr>
              <p:cNvPr id="13" name="Encre 12">
                <a:extLst>
                  <a:ext uri="{FF2B5EF4-FFF2-40B4-BE49-F238E27FC236}">
                    <a16:creationId xmlns:a16="http://schemas.microsoft.com/office/drawing/2014/main" id="{767815A6-DDC9-E224-9A5F-55AD6EE8BF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5702" y="1300336"/>
                <a:ext cx="1111680" cy="252000"/>
              </a:xfrm>
              <a:prstGeom prst="rect">
                <a:avLst/>
              </a:prstGeom>
            </p:spPr>
          </p:pic>
        </mc:Fallback>
      </mc:AlternateContent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FE53451F-5875-3DB4-20CD-73408575D6A2}"/>
              </a:ext>
            </a:extLst>
          </p:cNvPr>
          <p:cNvCxnSpPr>
            <a:cxnSpLocks/>
          </p:cNvCxnSpPr>
          <p:nvPr/>
        </p:nvCxnSpPr>
        <p:spPr>
          <a:xfrm>
            <a:off x="2076450" y="2187575"/>
            <a:ext cx="0" cy="457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6703BD2E-BAD8-4468-C725-7B9C7C177B0A}"/>
              </a:ext>
            </a:extLst>
          </p:cNvPr>
          <p:cNvSpPr txBox="1"/>
          <p:nvPr/>
        </p:nvSpPr>
        <p:spPr>
          <a:xfrm>
            <a:off x="417169" y="2514396"/>
            <a:ext cx="2246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/>
              <a:t>Preamble</a:t>
            </a:r>
            <a:r>
              <a:rPr lang="fr-BE" sz="1200" dirty="0"/>
              <a:t> (12,25 chirps)</a:t>
            </a:r>
          </a:p>
        </p:txBody>
      </p:sp>
    </p:spTree>
    <p:extLst>
      <p:ext uri="{BB962C8B-B14F-4D97-AF65-F5344CB8AC3E}">
        <p14:creationId xmlns:p14="http://schemas.microsoft.com/office/powerpoint/2010/main" val="895627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051"/>
            <a:ext cx="4608220" cy="189423"/>
            <a:chOff x="0" y="16903"/>
            <a:chExt cx="4608220" cy="212737"/>
          </a:xfrm>
        </p:grpSpPr>
        <p:sp>
          <p:nvSpPr>
            <p:cNvPr id="3" name="object 3"/>
            <p:cNvSpPr/>
            <p:nvPr/>
          </p:nvSpPr>
          <p:spPr>
            <a:xfrm>
              <a:off x="0" y="16903"/>
              <a:ext cx="1383030" cy="0"/>
            </a:xfrm>
            <a:custGeom>
              <a:avLst/>
              <a:gdLst/>
              <a:ahLst/>
              <a:cxnLst/>
              <a:rect l="l" t="t" r="r" b="b"/>
              <a:pathLst>
                <a:path w="1383030">
                  <a:moveTo>
                    <a:pt x="0" y="0"/>
                  </a:moveTo>
                  <a:lnTo>
                    <a:pt x="1382420" y="0"/>
                  </a:lnTo>
                </a:path>
              </a:pathLst>
            </a:custGeom>
            <a:ln w="33705">
              <a:solidFill>
                <a:srgbClr val="8600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82420" y="16903"/>
              <a:ext cx="3225800" cy="0"/>
            </a:xfrm>
            <a:custGeom>
              <a:avLst/>
              <a:gdLst/>
              <a:ahLst/>
              <a:cxnLst/>
              <a:rect l="l" t="t" r="r" b="b"/>
              <a:pathLst>
                <a:path w="3225800">
                  <a:moveTo>
                    <a:pt x="0" y="0"/>
                  </a:moveTo>
                  <a:lnTo>
                    <a:pt x="3225584" y="0"/>
                  </a:lnTo>
                </a:path>
              </a:pathLst>
            </a:custGeom>
            <a:ln w="33705">
              <a:solidFill>
                <a:schemeClr val="tx2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2155"/>
              <a:ext cx="4608195" cy="197485"/>
            </a:xfrm>
            <a:custGeom>
              <a:avLst/>
              <a:gdLst/>
              <a:ahLst/>
              <a:cxnLst/>
              <a:rect l="l" t="t" r="r" b="b"/>
              <a:pathLst>
                <a:path w="4608195" h="197485">
                  <a:moveTo>
                    <a:pt x="4608004" y="0"/>
                  </a:moveTo>
                  <a:lnTo>
                    <a:pt x="0" y="0"/>
                  </a:lnTo>
                  <a:lnTo>
                    <a:pt x="0" y="197370"/>
                  </a:lnTo>
                  <a:lnTo>
                    <a:pt x="4608004" y="197370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FF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0" y="3346500"/>
            <a:ext cx="4608195" cy="109855"/>
            <a:chOff x="0" y="3346500"/>
            <a:chExt cx="4608195" cy="109855"/>
          </a:xfrm>
        </p:grpSpPr>
        <p:sp>
          <p:nvSpPr>
            <p:cNvPr id="32" name="object 32"/>
            <p:cNvSpPr/>
            <p:nvPr/>
          </p:nvSpPr>
          <p:spPr>
            <a:xfrm>
              <a:off x="0" y="3346500"/>
              <a:ext cx="1383030" cy="109855"/>
            </a:xfrm>
            <a:custGeom>
              <a:avLst/>
              <a:gdLst/>
              <a:ahLst/>
              <a:cxnLst/>
              <a:rect l="l" t="t" r="r" b="b"/>
              <a:pathLst>
                <a:path w="1383030" h="109854">
                  <a:moveTo>
                    <a:pt x="1382420" y="0"/>
                  </a:moveTo>
                  <a:lnTo>
                    <a:pt x="0" y="0"/>
                  </a:lnTo>
                  <a:lnTo>
                    <a:pt x="0" y="109550"/>
                  </a:lnTo>
                  <a:lnTo>
                    <a:pt x="1382420" y="109550"/>
                  </a:lnTo>
                  <a:lnTo>
                    <a:pt x="1382420" y="0"/>
                  </a:lnTo>
                  <a:close/>
                </a:path>
              </a:pathLst>
            </a:custGeom>
            <a:solidFill>
              <a:srgbClr val="8600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382407" y="3346513"/>
              <a:ext cx="3225800" cy="109855"/>
            </a:xfrm>
            <a:custGeom>
              <a:avLst/>
              <a:gdLst/>
              <a:ahLst/>
              <a:cxnLst/>
              <a:rect l="l" t="t" r="r" b="b"/>
              <a:pathLst>
                <a:path w="3225800" h="109854">
                  <a:moveTo>
                    <a:pt x="3225584" y="0"/>
                  </a:moveTo>
                  <a:lnTo>
                    <a:pt x="2764752" y="0"/>
                  </a:lnTo>
                  <a:lnTo>
                    <a:pt x="1843176" y="0"/>
                  </a:lnTo>
                  <a:lnTo>
                    <a:pt x="0" y="0"/>
                  </a:lnTo>
                  <a:lnTo>
                    <a:pt x="0" y="109537"/>
                  </a:lnTo>
                  <a:lnTo>
                    <a:pt x="1843163" y="109537"/>
                  </a:lnTo>
                  <a:lnTo>
                    <a:pt x="2764752" y="109537"/>
                  </a:lnTo>
                  <a:lnTo>
                    <a:pt x="3225584" y="109537"/>
                  </a:lnTo>
                  <a:lnTo>
                    <a:pt x="3225584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fr-BE" spc="-45"/>
              <a:t>Tulippe-Hecq Arnaud</a:t>
            </a:r>
            <a:endParaRPr spc="-10" dirty="0"/>
          </a:p>
        </p:txBody>
      </p:sp>
      <p:sp>
        <p:nvSpPr>
          <p:cNvPr id="41" name="Espace réservé du numéro de diapositive 40">
            <a:extLst>
              <a:ext uri="{FF2B5EF4-FFF2-40B4-BE49-F238E27FC236}">
                <a16:creationId xmlns:a16="http://schemas.microsoft.com/office/drawing/2014/main" id="{F39421DD-239B-65FB-9100-A4394565368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45639" y="3332177"/>
            <a:ext cx="438784" cy="138499"/>
          </a:xfrm>
        </p:spPr>
        <p:txBody>
          <a:bodyPr/>
          <a:lstStyle/>
          <a:p>
            <a:fld id="{B6F15528-21DE-4FAA-801E-634DDDAF4B2B}" type="slidenum">
              <a:rPr lang="fr-BE" sz="900" smtClean="0">
                <a:solidFill>
                  <a:schemeClr val="bg1"/>
                </a:solidFill>
              </a:rPr>
              <a:t>13</a:t>
            </a:fld>
            <a:endParaRPr lang="fr-BE" sz="900" dirty="0">
              <a:solidFill>
                <a:schemeClr val="bg1"/>
              </a:solidFill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811448" y="3332268"/>
            <a:ext cx="1972806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fr-BE" sz="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Identifier des nœuds IoT en espionnant leur signal radio</a:t>
            </a:r>
            <a:endParaRPr sz="600" dirty="0">
              <a:latin typeface="Microsoft Sans Serif"/>
              <a:cs typeface="Microsoft Sans Serif"/>
            </a:endParaRPr>
          </a:p>
        </p:txBody>
      </p:sp>
      <p:graphicFrame>
        <p:nvGraphicFramePr>
          <p:cNvPr id="40" name="Content Placeholder 5">
            <a:extLst>
              <a:ext uri="{FF2B5EF4-FFF2-40B4-BE49-F238E27FC236}">
                <a16:creationId xmlns:a16="http://schemas.microsoft.com/office/drawing/2014/main" id="{82DD7BE7-821E-61A8-0A1B-A1AA24B8EF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0937673"/>
              </p:ext>
            </p:extLst>
          </p:nvPr>
        </p:nvGraphicFramePr>
        <p:xfrm>
          <a:off x="138747" y="388341"/>
          <a:ext cx="4351381" cy="2684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93476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051"/>
            <a:ext cx="4608220" cy="189423"/>
            <a:chOff x="0" y="16903"/>
            <a:chExt cx="4608220" cy="212737"/>
          </a:xfrm>
        </p:grpSpPr>
        <p:sp>
          <p:nvSpPr>
            <p:cNvPr id="3" name="object 3"/>
            <p:cNvSpPr/>
            <p:nvPr/>
          </p:nvSpPr>
          <p:spPr>
            <a:xfrm>
              <a:off x="0" y="16903"/>
              <a:ext cx="1383030" cy="0"/>
            </a:xfrm>
            <a:custGeom>
              <a:avLst/>
              <a:gdLst/>
              <a:ahLst/>
              <a:cxnLst/>
              <a:rect l="l" t="t" r="r" b="b"/>
              <a:pathLst>
                <a:path w="1383030">
                  <a:moveTo>
                    <a:pt x="0" y="0"/>
                  </a:moveTo>
                  <a:lnTo>
                    <a:pt x="1382420" y="0"/>
                  </a:lnTo>
                </a:path>
              </a:pathLst>
            </a:custGeom>
            <a:ln w="33705">
              <a:solidFill>
                <a:srgbClr val="8600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82420" y="16903"/>
              <a:ext cx="3225800" cy="0"/>
            </a:xfrm>
            <a:custGeom>
              <a:avLst/>
              <a:gdLst/>
              <a:ahLst/>
              <a:cxnLst/>
              <a:rect l="l" t="t" r="r" b="b"/>
              <a:pathLst>
                <a:path w="3225800">
                  <a:moveTo>
                    <a:pt x="0" y="0"/>
                  </a:moveTo>
                  <a:lnTo>
                    <a:pt x="3225584" y="0"/>
                  </a:lnTo>
                </a:path>
              </a:pathLst>
            </a:custGeom>
            <a:ln w="33705">
              <a:solidFill>
                <a:schemeClr val="tx2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2155"/>
              <a:ext cx="4608195" cy="197485"/>
            </a:xfrm>
            <a:custGeom>
              <a:avLst/>
              <a:gdLst/>
              <a:ahLst/>
              <a:cxnLst/>
              <a:rect l="l" t="t" r="r" b="b"/>
              <a:pathLst>
                <a:path w="4608195" h="197485">
                  <a:moveTo>
                    <a:pt x="4608004" y="0"/>
                  </a:moveTo>
                  <a:lnTo>
                    <a:pt x="0" y="0"/>
                  </a:lnTo>
                  <a:lnTo>
                    <a:pt x="0" y="197370"/>
                  </a:lnTo>
                  <a:lnTo>
                    <a:pt x="4608004" y="197370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FFF4F4"/>
            </a:solidFill>
          </p:spPr>
          <p:txBody>
            <a:bodyPr wrap="square" lIns="0" tIns="0" rIns="0" bIns="0" rtlCol="0"/>
            <a:lstStyle/>
            <a:p>
              <a:r>
                <a:rPr lang="fr-BE" sz="1200" dirty="0"/>
                <a:t>RFFI avec DTCF</a:t>
              </a:r>
              <a:endParaRPr sz="1200" dirty="0"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0" y="3346500"/>
            <a:ext cx="4608195" cy="109855"/>
            <a:chOff x="0" y="3346500"/>
            <a:chExt cx="4608195" cy="109855"/>
          </a:xfrm>
        </p:grpSpPr>
        <p:sp>
          <p:nvSpPr>
            <p:cNvPr id="32" name="object 32"/>
            <p:cNvSpPr/>
            <p:nvPr/>
          </p:nvSpPr>
          <p:spPr>
            <a:xfrm>
              <a:off x="0" y="3346500"/>
              <a:ext cx="1383030" cy="109855"/>
            </a:xfrm>
            <a:custGeom>
              <a:avLst/>
              <a:gdLst/>
              <a:ahLst/>
              <a:cxnLst/>
              <a:rect l="l" t="t" r="r" b="b"/>
              <a:pathLst>
                <a:path w="1383030" h="109854">
                  <a:moveTo>
                    <a:pt x="1382420" y="0"/>
                  </a:moveTo>
                  <a:lnTo>
                    <a:pt x="0" y="0"/>
                  </a:lnTo>
                  <a:lnTo>
                    <a:pt x="0" y="109550"/>
                  </a:lnTo>
                  <a:lnTo>
                    <a:pt x="1382420" y="109550"/>
                  </a:lnTo>
                  <a:lnTo>
                    <a:pt x="1382420" y="0"/>
                  </a:lnTo>
                  <a:close/>
                </a:path>
              </a:pathLst>
            </a:custGeom>
            <a:solidFill>
              <a:srgbClr val="8600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382407" y="3346513"/>
              <a:ext cx="3225800" cy="109855"/>
            </a:xfrm>
            <a:custGeom>
              <a:avLst/>
              <a:gdLst/>
              <a:ahLst/>
              <a:cxnLst/>
              <a:rect l="l" t="t" r="r" b="b"/>
              <a:pathLst>
                <a:path w="3225800" h="109854">
                  <a:moveTo>
                    <a:pt x="3225584" y="0"/>
                  </a:moveTo>
                  <a:lnTo>
                    <a:pt x="2764752" y="0"/>
                  </a:lnTo>
                  <a:lnTo>
                    <a:pt x="1843176" y="0"/>
                  </a:lnTo>
                  <a:lnTo>
                    <a:pt x="0" y="0"/>
                  </a:lnTo>
                  <a:lnTo>
                    <a:pt x="0" y="109537"/>
                  </a:lnTo>
                  <a:lnTo>
                    <a:pt x="1843163" y="109537"/>
                  </a:lnTo>
                  <a:lnTo>
                    <a:pt x="2764752" y="109537"/>
                  </a:lnTo>
                  <a:lnTo>
                    <a:pt x="3225584" y="109537"/>
                  </a:lnTo>
                  <a:lnTo>
                    <a:pt x="3225584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fr-BE" spc="-45"/>
              <a:t>Tulippe-Hecq Arnaud</a:t>
            </a:r>
            <a:endParaRPr spc="-10" dirty="0"/>
          </a:p>
        </p:txBody>
      </p:sp>
      <p:sp>
        <p:nvSpPr>
          <p:cNvPr id="41" name="Espace réservé du numéro de diapositive 40">
            <a:extLst>
              <a:ext uri="{FF2B5EF4-FFF2-40B4-BE49-F238E27FC236}">
                <a16:creationId xmlns:a16="http://schemas.microsoft.com/office/drawing/2014/main" id="{F39421DD-239B-65FB-9100-A4394565368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3525699" y="3332268"/>
            <a:ext cx="1060323" cy="138499"/>
          </a:xfrm>
        </p:spPr>
        <p:txBody>
          <a:bodyPr/>
          <a:lstStyle/>
          <a:p>
            <a:fld id="{B6F15528-21DE-4FAA-801E-634DDDAF4B2B}" type="slidenum">
              <a:rPr lang="fr-BE" sz="900" smtClean="0">
                <a:solidFill>
                  <a:schemeClr val="bg1"/>
                </a:solidFill>
              </a:rPr>
              <a:t>14</a:t>
            </a:fld>
            <a:endParaRPr lang="fr-BE" sz="900" dirty="0">
              <a:solidFill>
                <a:schemeClr val="bg1"/>
              </a:solidFill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811448" y="3332268"/>
            <a:ext cx="1972806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fr-BE" sz="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Identifier des nœuds IoT en espionnant leur signal radio</a:t>
            </a:r>
            <a:endParaRPr sz="600" dirty="0">
              <a:latin typeface="Microsoft Sans Serif"/>
              <a:cs typeface="Microsoft Sans Serif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8B1E018-319B-C220-2C47-9B8590A5E057}"/>
              </a:ext>
            </a:extLst>
          </p:cNvPr>
          <p:cNvSpPr txBox="1"/>
          <p:nvPr/>
        </p:nvSpPr>
        <p:spPr>
          <a:xfrm>
            <a:off x="95250" y="437713"/>
            <a:ext cx="449077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600" u="sng" dirty="0">
                <a:solidFill>
                  <a:srgbClr val="0070C0"/>
                </a:solidFill>
              </a:rPr>
              <a:t>Radio Frequency Fingerprinting Identification (RFFI)</a:t>
            </a:r>
          </a:p>
          <a:p>
            <a:endParaRPr lang="fr-BE" sz="1600" u="sng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1400" dirty="0"/>
              <a:t>Différentes techniques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1400" dirty="0"/>
              <a:t>Propriétés physiques des signaux RF</a:t>
            </a:r>
          </a:p>
          <a:p>
            <a:endParaRPr lang="fr-BE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CBFE2A3-48AC-C8E8-2C02-73E1E9B59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543348"/>
            <a:ext cx="1994456" cy="1350887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21F08012-1F66-4ADD-4E71-A96AB51BA675}"/>
              </a:ext>
            </a:extLst>
          </p:cNvPr>
          <p:cNvSpPr txBox="1"/>
          <p:nvPr/>
        </p:nvSpPr>
        <p:spPr>
          <a:xfrm>
            <a:off x="2474766" y="1562969"/>
            <a:ext cx="166992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400" dirty="0">
                <a:solidFill>
                  <a:srgbClr val="0070C0"/>
                </a:solidFill>
              </a:rPr>
              <a:t>Article de référence</a:t>
            </a:r>
          </a:p>
          <a:p>
            <a:r>
              <a:rPr lang="fr-BE" sz="1100" dirty="0"/>
              <a:t>Par Yu Jiang, </a:t>
            </a:r>
            <a:r>
              <a:rPr lang="fr-BE" sz="1100" dirty="0" err="1"/>
              <a:t>Linning</a:t>
            </a:r>
            <a:r>
              <a:rPr lang="fr-BE" sz="1100" dirty="0"/>
              <a:t> Peng, </a:t>
            </a:r>
            <a:r>
              <a:rPr lang="fr-BE" sz="1100" dirty="0" err="1"/>
              <a:t>Aiqun</a:t>
            </a:r>
            <a:r>
              <a:rPr lang="fr-BE" sz="1100" dirty="0"/>
              <a:t> Hu, Sheng Wang, Yi Huang et Lu Zhang [6]</a:t>
            </a:r>
          </a:p>
        </p:txBody>
      </p:sp>
    </p:spTree>
    <p:extLst>
      <p:ext uri="{BB962C8B-B14F-4D97-AF65-F5344CB8AC3E}">
        <p14:creationId xmlns:p14="http://schemas.microsoft.com/office/powerpoint/2010/main" val="3237617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051"/>
            <a:ext cx="4608220" cy="189423"/>
            <a:chOff x="0" y="16903"/>
            <a:chExt cx="4608220" cy="212737"/>
          </a:xfrm>
        </p:grpSpPr>
        <p:sp>
          <p:nvSpPr>
            <p:cNvPr id="3" name="object 3"/>
            <p:cNvSpPr/>
            <p:nvPr/>
          </p:nvSpPr>
          <p:spPr>
            <a:xfrm>
              <a:off x="0" y="16903"/>
              <a:ext cx="1383030" cy="0"/>
            </a:xfrm>
            <a:custGeom>
              <a:avLst/>
              <a:gdLst/>
              <a:ahLst/>
              <a:cxnLst/>
              <a:rect l="l" t="t" r="r" b="b"/>
              <a:pathLst>
                <a:path w="1383030">
                  <a:moveTo>
                    <a:pt x="0" y="0"/>
                  </a:moveTo>
                  <a:lnTo>
                    <a:pt x="1382420" y="0"/>
                  </a:lnTo>
                </a:path>
              </a:pathLst>
            </a:custGeom>
            <a:ln w="33705">
              <a:solidFill>
                <a:srgbClr val="8600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82420" y="16903"/>
              <a:ext cx="3225800" cy="0"/>
            </a:xfrm>
            <a:custGeom>
              <a:avLst/>
              <a:gdLst/>
              <a:ahLst/>
              <a:cxnLst/>
              <a:rect l="l" t="t" r="r" b="b"/>
              <a:pathLst>
                <a:path w="3225800">
                  <a:moveTo>
                    <a:pt x="0" y="0"/>
                  </a:moveTo>
                  <a:lnTo>
                    <a:pt x="3225584" y="0"/>
                  </a:lnTo>
                </a:path>
              </a:pathLst>
            </a:custGeom>
            <a:ln w="33705">
              <a:solidFill>
                <a:schemeClr val="tx2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2155"/>
              <a:ext cx="4608195" cy="197485"/>
            </a:xfrm>
            <a:custGeom>
              <a:avLst/>
              <a:gdLst/>
              <a:ahLst/>
              <a:cxnLst/>
              <a:rect l="l" t="t" r="r" b="b"/>
              <a:pathLst>
                <a:path w="4608195" h="197485">
                  <a:moveTo>
                    <a:pt x="4608004" y="0"/>
                  </a:moveTo>
                  <a:lnTo>
                    <a:pt x="0" y="0"/>
                  </a:lnTo>
                  <a:lnTo>
                    <a:pt x="0" y="197370"/>
                  </a:lnTo>
                  <a:lnTo>
                    <a:pt x="4608004" y="197370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FFF4F4"/>
            </a:solidFill>
          </p:spPr>
          <p:txBody>
            <a:bodyPr wrap="square" lIns="0" tIns="0" rIns="0" bIns="0" rtlCol="0"/>
            <a:lstStyle/>
            <a:p>
              <a:r>
                <a:rPr lang="fr-BE" sz="1200" dirty="0"/>
                <a:t>RFFI avec DTCF</a:t>
              </a:r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0" y="3346500"/>
            <a:ext cx="4608195" cy="109855"/>
            <a:chOff x="0" y="3346500"/>
            <a:chExt cx="4608195" cy="109855"/>
          </a:xfrm>
        </p:grpSpPr>
        <p:sp>
          <p:nvSpPr>
            <p:cNvPr id="32" name="object 32"/>
            <p:cNvSpPr/>
            <p:nvPr/>
          </p:nvSpPr>
          <p:spPr>
            <a:xfrm>
              <a:off x="0" y="3346500"/>
              <a:ext cx="1383030" cy="109855"/>
            </a:xfrm>
            <a:custGeom>
              <a:avLst/>
              <a:gdLst/>
              <a:ahLst/>
              <a:cxnLst/>
              <a:rect l="l" t="t" r="r" b="b"/>
              <a:pathLst>
                <a:path w="1383030" h="109854">
                  <a:moveTo>
                    <a:pt x="1382420" y="0"/>
                  </a:moveTo>
                  <a:lnTo>
                    <a:pt x="0" y="0"/>
                  </a:lnTo>
                  <a:lnTo>
                    <a:pt x="0" y="109550"/>
                  </a:lnTo>
                  <a:lnTo>
                    <a:pt x="1382420" y="109550"/>
                  </a:lnTo>
                  <a:lnTo>
                    <a:pt x="1382420" y="0"/>
                  </a:lnTo>
                  <a:close/>
                </a:path>
              </a:pathLst>
            </a:custGeom>
            <a:solidFill>
              <a:srgbClr val="8600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382407" y="3346513"/>
              <a:ext cx="3225800" cy="109855"/>
            </a:xfrm>
            <a:custGeom>
              <a:avLst/>
              <a:gdLst/>
              <a:ahLst/>
              <a:cxnLst/>
              <a:rect l="l" t="t" r="r" b="b"/>
              <a:pathLst>
                <a:path w="3225800" h="109854">
                  <a:moveTo>
                    <a:pt x="3225584" y="0"/>
                  </a:moveTo>
                  <a:lnTo>
                    <a:pt x="2764752" y="0"/>
                  </a:lnTo>
                  <a:lnTo>
                    <a:pt x="1843176" y="0"/>
                  </a:lnTo>
                  <a:lnTo>
                    <a:pt x="0" y="0"/>
                  </a:lnTo>
                  <a:lnTo>
                    <a:pt x="0" y="109537"/>
                  </a:lnTo>
                  <a:lnTo>
                    <a:pt x="1843163" y="109537"/>
                  </a:lnTo>
                  <a:lnTo>
                    <a:pt x="2764752" y="109537"/>
                  </a:lnTo>
                  <a:lnTo>
                    <a:pt x="3225584" y="109537"/>
                  </a:lnTo>
                  <a:lnTo>
                    <a:pt x="3225584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fr-BE" spc="-45"/>
              <a:t>Tulippe-Hecq Arnaud</a:t>
            </a:r>
            <a:endParaRPr spc="-10" dirty="0"/>
          </a:p>
        </p:txBody>
      </p:sp>
      <p:sp>
        <p:nvSpPr>
          <p:cNvPr id="41" name="Espace réservé du numéro de diapositive 40">
            <a:extLst>
              <a:ext uri="{FF2B5EF4-FFF2-40B4-BE49-F238E27FC236}">
                <a16:creationId xmlns:a16="http://schemas.microsoft.com/office/drawing/2014/main" id="{F39421DD-239B-65FB-9100-A4394565368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3525699" y="3332268"/>
            <a:ext cx="1060323" cy="138499"/>
          </a:xfrm>
        </p:spPr>
        <p:txBody>
          <a:bodyPr/>
          <a:lstStyle/>
          <a:p>
            <a:fld id="{B6F15528-21DE-4FAA-801E-634DDDAF4B2B}" type="slidenum">
              <a:rPr lang="fr-BE" sz="900" smtClean="0">
                <a:solidFill>
                  <a:schemeClr val="bg1"/>
                </a:solidFill>
              </a:rPr>
              <a:t>15</a:t>
            </a:fld>
            <a:endParaRPr lang="fr-BE" sz="900" dirty="0">
              <a:solidFill>
                <a:schemeClr val="bg1"/>
              </a:solidFill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811448" y="3332268"/>
            <a:ext cx="1972806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fr-BE" sz="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Identifier des nœuds IoT en espionnant leur signal radio</a:t>
            </a:r>
            <a:endParaRPr sz="600" dirty="0">
              <a:latin typeface="Microsoft Sans Serif"/>
              <a:cs typeface="Microsoft Sans Serif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8B1E018-319B-C220-2C47-9B8590A5E057}"/>
              </a:ext>
            </a:extLst>
          </p:cNvPr>
          <p:cNvSpPr txBox="1"/>
          <p:nvPr/>
        </p:nvSpPr>
        <p:spPr>
          <a:xfrm>
            <a:off x="94297" y="261227"/>
            <a:ext cx="441959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u="sng" dirty="0">
                <a:solidFill>
                  <a:srgbClr val="0070C0"/>
                </a:solidFill>
              </a:rPr>
              <a:t>Méthode des </a:t>
            </a:r>
            <a:r>
              <a:rPr lang="fr-BE" u="sng" dirty="0" err="1">
                <a:solidFill>
                  <a:srgbClr val="0070C0"/>
                </a:solidFill>
              </a:rPr>
              <a:t>DCTFs</a:t>
            </a:r>
            <a:endParaRPr lang="fr-BE" u="sng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1400" dirty="0"/>
              <a:t>Récupération des échantillons I/Q du signal </a:t>
            </a:r>
            <a:r>
              <a:rPr lang="fr-BE" sz="1400" dirty="0" err="1"/>
              <a:t>modul</a:t>
            </a:r>
            <a:r>
              <a:rPr lang="fr-FR" sz="1400" dirty="0"/>
              <a:t>é</a:t>
            </a:r>
            <a:endParaRPr lang="fr-BE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1400" dirty="0"/>
              <a:t>Traitement différentiel des données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1400" dirty="0"/>
              <a:t>Plots des données dans le plan complexe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1400" dirty="0"/>
              <a:t>Récupération du centre de la signature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CFC32E2-458D-3694-90C0-891F52D81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95" y="1654175"/>
            <a:ext cx="1197641" cy="117912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B9826E8-FBCA-8E87-68E8-812657D2A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258" y="1600225"/>
            <a:ext cx="1606115" cy="128701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52BFD3C-EAFB-17A2-20B0-F79891C8D18A}"/>
              </a:ext>
            </a:extLst>
          </p:cNvPr>
          <p:cNvSpPr txBox="1"/>
          <p:nvPr/>
        </p:nvSpPr>
        <p:spPr>
          <a:xfrm>
            <a:off x="620538" y="2821064"/>
            <a:ext cx="1544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/>
              <a:t>Trace d’un </a:t>
            </a:r>
            <a:r>
              <a:rPr lang="fr-BE" sz="1200" dirty="0" err="1"/>
              <a:t>device</a:t>
            </a:r>
            <a:endParaRPr lang="fr-BE" sz="12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7DB0A3A-8635-7C25-3893-79914EA6A3A4}"/>
              </a:ext>
            </a:extLst>
          </p:cNvPr>
          <p:cNvSpPr txBox="1"/>
          <p:nvPr/>
        </p:nvSpPr>
        <p:spPr>
          <a:xfrm>
            <a:off x="2304096" y="2831331"/>
            <a:ext cx="1972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/>
              <a:t>Centre de différents </a:t>
            </a:r>
            <a:r>
              <a:rPr lang="fr-BE" sz="1200" dirty="0" err="1"/>
              <a:t>devices</a:t>
            </a:r>
            <a:endParaRPr lang="fr-BE" sz="1200" dirty="0"/>
          </a:p>
        </p:txBody>
      </p:sp>
    </p:spTree>
    <p:extLst>
      <p:ext uri="{BB962C8B-B14F-4D97-AF65-F5344CB8AC3E}">
        <p14:creationId xmlns:p14="http://schemas.microsoft.com/office/powerpoint/2010/main" val="3727210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051"/>
            <a:ext cx="4608220" cy="189423"/>
            <a:chOff x="0" y="16903"/>
            <a:chExt cx="4608220" cy="212737"/>
          </a:xfrm>
        </p:grpSpPr>
        <p:sp>
          <p:nvSpPr>
            <p:cNvPr id="3" name="object 3"/>
            <p:cNvSpPr/>
            <p:nvPr/>
          </p:nvSpPr>
          <p:spPr>
            <a:xfrm>
              <a:off x="0" y="16903"/>
              <a:ext cx="1383030" cy="0"/>
            </a:xfrm>
            <a:custGeom>
              <a:avLst/>
              <a:gdLst/>
              <a:ahLst/>
              <a:cxnLst/>
              <a:rect l="l" t="t" r="r" b="b"/>
              <a:pathLst>
                <a:path w="1383030">
                  <a:moveTo>
                    <a:pt x="0" y="0"/>
                  </a:moveTo>
                  <a:lnTo>
                    <a:pt x="1382420" y="0"/>
                  </a:lnTo>
                </a:path>
              </a:pathLst>
            </a:custGeom>
            <a:ln w="33705">
              <a:solidFill>
                <a:srgbClr val="8600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82420" y="16903"/>
              <a:ext cx="3225800" cy="0"/>
            </a:xfrm>
            <a:custGeom>
              <a:avLst/>
              <a:gdLst/>
              <a:ahLst/>
              <a:cxnLst/>
              <a:rect l="l" t="t" r="r" b="b"/>
              <a:pathLst>
                <a:path w="3225800">
                  <a:moveTo>
                    <a:pt x="0" y="0"/>
                  </a:moveTo>
                  <a:lnTo>
                    <a:pt x="3225584" y="0"/>
                  </a:lnTo>
                </a:path>
              </a:pathLst>
            </a:custGeom>
            <a:ln w="33705">
              <a:solidFill>
                <a:schemeClr val="tx2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2155"/>
              <a:ext cx="4608195" cy="197485"/>
            </a:xfrm>
            <a:custGeom>
              <a:avLst/>
              <a:gdLst/>
              <a:ahLst/>
              <a:cxnLst/>
              <a:rect l="l" t="t" r="r" b="b"/>
              <a:pathLst>
                <a:path w="4608195" h="197485">
                  <a:moveTo>
                    <a:pt x="4608004" y="0"/>
                  </a:moveTo>
                  <a:lnTo>
                    <a:pt x="0" y="0"/>
                  </a:lnTo>
                  <a:lnTo>
                    <a:pt x="0" y="197370"/>
                  </a:lnTo>
                  <a:lnTo>
                    <a:pt x="4608004" y="197370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FF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0" y="3346500"/>
            <a:ext cx="4608195" cy="109855"/>
            <a:chOff x="0" y="3346500"/>
            <a:chExt cx="4608195" cy="109855"/>
          </a:xfrm>
        </p:grpSpPr>
        <p:sp>
          <p:nvSpPr>
            <p:cNvPr id="32" name="object 32"/>
            <p:cNvSpPr/>
            <p:nvPr/>
          </p:nvSpPr>
          <p:spPr>
            <a:xfrm>
              <a:off x="0" y="3346500"/>
              <a:ext cx="1383030" cy="109855"/>
            </a:xfrm>
            <a:custGeom>
              <a:avLst/>
              <a:gdLst/>
              <a:ahLst/>
              <a:cxnLst/>
              <a:rect l="l" t="t" r="r" b="b"/>
              <a:pathLst>
                <a:path w="1383030" h="109854">
                  <a:moveTo>
                    <a:pt x="1382420" y="0"/>
                  </a:moveTo>
                  <a:lnTo>
                    <a:pt x="0" y="0"/>
                  </a:lnTo>
                  <a:lnTo>
                    <a:pt x="0" y="109550"/>
                  </a:lnTo>
                  <a:lnTo>
                    <a:pt x="1382420" y="109550"/>
                  </a:lnTo>
                  <a:lnTo>
                    <a:pt x="1382420" y="0"/>
                  </a:lnTo>
                  <a:close/>
                </a:path>
              </a:pathLst>
            </a:custGeom>
            <a:solidFill>
              <a:srgbClr val="8600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382407" y="3346513"/>
              <a:ext cx="3225800" cy="109855"/>
            </a:xfrm>
            <a:custGeom>
              <a:avLst/>
              <a:gdLst/>
              <a:ahLst/>
              <a:cxnLst/>
              <a:rect l="l" t="t" r="r" b="b"/>
              <a:pathLst>
                <a:path w="3225800" h="109854">
                  <a:moveTo>
                    <a:pt x="3225584" y="0"/>
                  </a:moveTo>
                  <a:lnTo>
                    <a:pt x="2764752" y="0"/>
                  </a:lnTo>
                  <a:lnTo>
                    <a:pt x="1843176" y="0"/>
                  </a:lnTo>
                  <a:lnTo>
                    <a:pt x="0" y="0"/>
                  </a:lnTo>
                  <a:lnTo>
                    <a:pt x="0" y="109537"/>
                  </a:lnTo>
                  <a:lnTo>
                    <a:pt x="1843163" y="109537"/>
                  </a:lnTo>
                  <a:lnTo>
                    <a:pt x="2764752" y="109537"/>
                  </a:lnTo>
                  <a:lnTo>
                    <a:pt x="3225584" y="109537"/>
                  </a:lnTo>
                  <a:lnTo>
                    <a:pt x="3225584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fr-BE" spc="-45"/>
              <a:t>Tulippe-Hecq Arnaud</a:t>
            </a:r>
            <a:endParaRPr spc="-10" dirty="0"/>
          </a:p>
        </p:txBody>
      </p:sp>
      <p:sp>
        <p:nvSpPr>
          <p:cNvPr id="41" name="Espace réservé du numéro de diapositive 40">
            <a:extLst>
              <a:ext uri="{FF2B5EF4-FFF2-40B4-BE49-F238E27FC236}">
                <a16:creationId xmlns:a16="http://schemas.microsoft.com/office/drawing/2014/main" id="{F39421DD-239B-65FB-9100-A4394565368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45639" y="3332177"/>
            <a:ext cx="438784" cy="138499"/>
          </a:xfrm>
        </p:spPr>
        <p:txBody>
          <a:bodyPr/>
          <a:lstStyle/>
          <a:p>
            <a:fld id="{B6F15528-21DE-4FAA-801E-634DDDAF4B2B}" type="slidenum">
              <a:rPr lang="fr-BE" sz="900" smtClean="0">
                <a:solidFill>
                  <a:schemeClr val="bg1"/>
                </a:solidFill>
              </a:rPr>
              <a:t>16</a:t>
            </a:fld>
            <a:endParaRPr lang="fr-BE" sz="900" dirty="0">
              <a:solidFill>
                <a:schemeClr val="bg1"/>
              </a:solidFill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811448" y="3332268"/>
            <a:ext cx="1972806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fr-BE" sz="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Identifier des nœuds IoT en espionnant leur signal radio</a:t>
            </a:r>
            <a:endParaRPr sz="600" dirty="0">
              <a:latin typeface="Microsoft Sans Serif"/>
              <a:cs typeface="Microsoft Sans Serif"/>
            </a:endParaRPr>
          </a:p>
        </p:txBody>
      </p:sp>
      <p:graphicFrame>
        <p:nvGraphicFramePr>
          <p:cNvPr id="40" name="Content Placeholder 5">
            <a:extLst>
              <a:ext uri="{FF2B5EF4-FFF2-40B4-BE49-F238E27FC236}">
                <a16:creationId xmlns:a16="http://schemas.microsoft.com/office/drawing/2014/main" id="{82DD7BE7-821E-61A8-0A1B-A1AA24B8EF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8435963"/>
              </p:ext>
            </p:extLst>
          </p:nvPr>
        </p:nvGraphicFramePr>
        <p:xfrm>
          <a:off x="138747" y="388341"/>
          <a:ext cx="4351381" cy="2684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81815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051"/>
            <a:ext cx="4608220" cy="189423"/>
            <a:chOff x="0" y="16903"/>
            <a:chExt cx="4608220" cy="212737"/>
          </a:xfrm>
        </p:grpSpPr>
        <p:sp>
          <p:nvSpPr>
            <p:cNvPr id="3" name="object 3"/>
            <p:cNvSpPr/>
            <p:nvPr/>
          </p:nvSpPr>
          <p:spPr>
            <a:xfrm>
              <a:off x="0" y="16903"/>
              <a:ext cx="1383030" cy="0"/>
            </a:xfrm>
            <a:custGeom>
              <a:avLst/>
              <a:gdLst/>
              <a:ahLst/>
              <a:cxnLst/>
              <a:rect l="l" t="t" r="r" b="b"/>
              <a:pathLst>
                <a:path w="1383030">
                  <a:moveTo>
                    <a:pt x="0" y="0"/>
                  </a:moveTo>
                  <a:lnTo>
                    <a:pt x="1382420" y="0"/>
                  </a:lnTo>
                </a:path>
              </a:pathLst>
            </a:custGeom>
            <a:ln w="33705">
              <a:solidFill>
                <a:srgbClr val="8600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82420" y="16903"/>
              <a:ext cx="3225800" cy="0"/>
            </a:xfrm>
            <a:custGeom>
              <a:avLst/>
              <a:gdLst/>
              <a:ahLst/>
              <a:cxnLst/>
              <a:rect l="l" t="t" r="r" b="b"/>
              <a:pathLst>
                <a:path w="3225800">
                  <a:moveTo>
                    <a:pt x="0" y="0"/>
                  </a:moveTo>
                  <a:lnTo>
                    <a:pt x="3225584" y="0"/>
                  </a:lnTo>
                </a:path>
              </a:pathLst>
            </a:custGeom>
            <a:ln w="33705">
              <a:solidFill>
                <a:schemeClr val="tx2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2155"/>
              <a:ext cx="4608195" cy="197485"/>
            </a:xfrm>
            <a:custGeom>
              <a:avLst/>
              <a:gdLst/>
              <a:ahLst/>
              <a:cxnLst/>
              <a:rect l="l" t="t" r="r" b="b"/>
              <a:pathLst>
                <a:path w="4608195" h="197485">
                  <a:moveTo>
                    <a:pt x="4608004" y="0"/>
                  </a:moveTo>
                  <a:lnTo>
                    <a:pt x="0" y="0"/>
                  </a:lnTo>
                  <a:lnTo>
                    <a:pt x="0" y="197370"/>
                  </a:lnTo>
                  <a:lnTo>
                    <a:pt x="4608004" y="197370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FFF4F4"/>
            </a:solidFill>
          </p:spPr>
          <p:txBody>
            <a:bodyPr wrap="square" lIns="0" tIns="0" rIns="0" bIns="0" rtlCol="0"/>
            <a:lstStyle/>
            <a:p>
              <a:r>
                <a:rPr lang="fr-BE" sz="1200" dirty="0"/>
                <a:t>Expérimentations et résultats</a:t>
              </a:r>
              <a:endParaRPr sz="1200" dirty="0"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0" y="3346500"/>
            <a:ext cx="4608195" cy="109855"/>
            <a:chOff x="0" y="3346500"/>
            <a:chExt cx="4608195" cy="109855"/>
          </a:xfrm>
        </p:grpSpPr>
        <p:sp>
          <p:nvSpPr>
            <p:cNvPr id="32" name="object 32"/>
            <p:cNvSpPr/>
            <p:nvPr/>
          </p:nvSpPr>
          <p:spPr>
            <a:xfrm>
              <a:off x="0" y="3346500"/>
              <a:ext cx="1383030" cy="109855"/>
            </a:xfrm>
            <a:custGeom>
              <a:avLst/>
              <a:gdLst/>
              <a:ahLst/>
              <a:cxnLst/>
              <a:rect l="l" t="t" r="r" b="b"/>
              <a:pathLst>
                <a:path w="1383030" h="109854">
                  <a:moveTo>
                    <a:pt x="1382420" y="0"/>
                  </a:moveTo>
                  <a:lnTo>
                    <a:pt x="0" y="0"/>
                  </a:lnTo>
                  <a:lnTo>
                    <a:pt x="0" y="109550"/>
                  </a:lnTo>
                  <a:lnTo>
                    <a:pt x="1382420" y="109550"/>
                  </a:lnTo>
                  <a:lnTo>
                    <a:pt x="1382420" y="0"/>
                  </a:lnTo>
                  <a:close/>
                </a:path>
              </a:pathLst>
            </a:custGeom>
            <a:solidFill>
              <a:srgbClr val="8600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382407" y="3346513"/>
              <a:ext cx="3225800" cy="109855"/>
            </a:xfrm>
            <a:custGeom>
              <a:avLst/>
              <a:gdLst/>
              <a:ahLst/>
              <a:cxnLst/>
              <a:rect l="l" t="t" r="r" b="b"/>
              <a:pathLst>
                <a:path w="3225800" h="109854">
                  <a:moveTo>
                    <a:pt x="3225584" y="0"/>
                  </a:moveTo>
                  <a:lnTo>
                    <a:pt x="2764752" y="0"/>
                  </a:lnTo>
                  <a:lnTo>
                    <a:pt x="1843176" y="0"/>
                  </a:lnTo>
                  <a:lnTo>
                    <a:pt x="0" y="0"/>
                  </a:lnTo>
                  <a:lnTo>
                    <a:pt x="0" y="109537"/>
                  </a:lnTo>
                  <a:lnTo>
                    <a:pt x="1843163" y="109537"/>
                  </a:lnTo>
                  <a:lnTo>
                    <a:pt x="2764752" y="109537"/>
                  </a:lnTo>
                  <a:lnTo>
                    <a:pt x="3225584" y="109537"/>
                  </a:lnTo>
                  <a:lnTo>
                    <a:pt x="3225584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fr-BE" spc="-45"/>
              <a:t>Tulippe-Hecq Arnaud</a:t>
            </a:r>
            <a:endParaRPr spc="-10" dirty="0"/>
          </a:p>
        </p:txBody>
      </p:sp>
      <p:sp>
        <p:nvSpPr>
          <p:cNvPr id="41" name="Espace réservé du numéro de diapositive 40">
            <a:extLst>
              <a:ext uri="{FF2B5EF4-FFF2-40B4-BE49-F238E27FC236}">
                <a16:creationId xmlns:a16="http://schemas.microsoft.com/office/drawing/2014/main" id="{F39421DD-239B-65FB-9100-A4394565368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3514312" y="3332268"/>
            <a:ext cx="1060323" cy="173037"/>
          </a:xfrm>
        </p:spPr>
        <p:txBody>
          <a:bodyPr/>
          <a:lstStyle/>
          <a:p>
            <a:fld id="{B6F15528-21DE-4FAA-801E-634DDDAF4B2B}" type="slidenum">
              <a:rPr lang="fr-BE" sz="900" smtClean="0">
                <a:solidFill>
                  <a:schemeClr val="bg1"/>
                </a:solidFill>
              </a:rPr>
              <a:t>17</a:t>
            </a:fld>
            <a:endParaRPr lang="fr-BE" sz="900" dirty="0">
              <a:solidFill>
                <a:schemeClr val="bg1"/>
              </a:solidFill>
            </a:endParaRP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96FAB7BA-EDC6-471E-BEEF-16A4C7043C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7977" y="296973"/>
            <a:ext cx="3371850" cy="276225"/>
          </a:xfrm>
        </p:spPr>
        <p:txBody>
          <a:bodyPr/>
          <a:lstStyle/>
          <a:p>
            <a:pPr algn="ctr"/>
            <a:r>
              <a:rPr lang="fr-BE" sz="1800" dirty="0">
                <a:solidFill>
                  <a:schemeClr val="tx1"/>
                </a:solidFill>
              </a:rPr>
              <a:t>Matériel 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1811448" y="3332268"/>
            <a:ext cx="1972806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fr-BE" sz="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Identifier des nœuds IoT en espionnant leur signal radio</a:t>
            </a:r>
            <a:endParaRPr sz="600" dirty="0">
              <a:latin typeface="Microsoft Sans Serif"/>
              <a:cs typeface="Microsoft Sans Serif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490A428-7156-A5A1-3F7B-ACFC59BAECAA}"/>
              </a:ext>
            </a:extLst>
          </p:cNvPr>
          <p:cNvSpPr txBox="1"/>
          <p:nvPr/>
        </p:nvSpPr>
        <p:spPr>
          <a:xfrm>
            <a:off x="0" y="563901"/>
            <a:ext cx="2215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400" u="sng" dirty="0">
                <a:solidFill>
                  <a:srgbClr val="0070C0"/>
                </a:solidFill>
              </a:rPr>
              <a:t>Emetteur </a:t>
            </a:r>
          </a:p>
          <a:p>
            <a:pPr algn="ctr"/>
            <a:r>
              <a:rPr lang="fr-BE" sz="1400" dirty="0"/>
              <a:t>Module RN2483</a:t>
            </a:r>
            <a:r>
              <a:rPr lang="fr-BE" sz="1200" baseline="30000" dirty="0"/>
              <a:t>[7]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3916FCE-88EA-0361-0C6F-18809F7E769A}"/>
              </a:ext>
            </a:extLst>
          </p:cNvPr>
          <p:cNvSpPr txBox="1"/>
          <p:nvPr/>
        </p:nvSpPr>
        <p:spPr>
          <a:xfrm>
            <a:off x="2570486" y="547110"/>
            <a:ext cx="1639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400" u="sng" dirty="0">
                <a:solidFill>
                  <a:srgbClr val="0070C0"/>
                </a:solidFill>
              </a:rPr>
              <a:t>R</a:t>
            </a:r>
            <a:r>
              <a:rPr lang="fr-FR" sz="1400" u="sng" dirty="0">
                <a:solidFill>
                  <a:srgbClr val="0070C0"/>
                </a:solidFill>
              </a:rPr>
              <a:t>é</a:t>
            </a:r>
            <a:r>
              <a:rPr lang="en-US" sz="1400" u="sng" dirty="0" err="1">
                <a:solidFill>
                  <a:srgbClr val="0070C0"/>
                </a:solidFill>
              </a:rPr>
              <a:t>cepteur</a:t>
            </a:r>
            <a:endParaRPr lang="en-US" sz="1400" u="sng" dirty="0">
              <a:solidFill>
                <a:srgbClr val="0070C0"/>
              </a:solidFill>
            </a:endParaRPr>
          </a:p>
          <a:p>
            <a:pPr algn="ctr"/>
            <a:r>
              <a:rPr lang="fr-BE" sz="1400" dirty="0"/>
              <a:t>RTL-SDR R820T2</a:t>
            </a:r>
            <a:r>
              <a:rPr lang="fr-BE" sz="1200" baseline="30000" dirty="0"/>
              <a:t>[8]</a:t>
            </a:r>
          </a:p>
        </p:txBody>
      </p:sp>
      <p:pic>
        <p:nvPicPr>
          <p:cNvPr id="8" name="Image 7" descr="Une image contenant texte, diagramme, ligne, capture d’écran&#10;&#10;Description générée automatiquement">
            <a:extLst>
              <a:ext uri="{FF2B5EF4-FFF2-40B4-BE49-F238E27FC236}">
                <a16:creationId xmlns:a16="http://schemas.microsoft.com/office/drawing/2014/main" id="{9B8BC203-B77C-2A3C-7ADE-AA44CEF115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082" y="1069081"/>
            <a:ext cx="1996560" cy="1894463"/>
          </a:xfrm>
          <a:prstGeom prst="rect">
            <a:avLst/>
          </a:prstGeom>
        </p:spPr>
      </p:pic>
      <p:pic>
        <p:nvPicPr>
          <p:cNvPr id="10" name="Image 9" descr="Une image contenant texte, capture d’écran, Police, tableau&#10;&#10;Description générée automatiquement">
            <a:extLst>
              <a:ext uri="{FF2B5EF4-FFF2-40B4-BE49-F238E27FC236}">
                <a16:creationId xmlns:a16="http://schemas.microsoft.com/office/drawing/2014/main" id="{3B9F2947-F562-E16B-49EC-7FDDB184D2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7" y="1127797"/>
            <a:ext cx="2375785" cy="159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59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èle 3D 7" descr="Ordinateur portable">
                <a:extLst>
                  <a:ext uri="{FF2B5EF4-FFF2-40B4-BE49-F238E27FC236}">
                    <a16:creationId xmlns:a16="http://schemas.microsoft.com/office/drawing/2014/main" id="{4B339D63-1D69-A949-E8F9-F22F8A561D3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23936612"/>
                  </p:ext>
                </p:extLst>
              </p:nvPr>
            </p:nvGraphicFramePr>
            <p:xfrm>
              <a:off x="1796687" y="1256689"/>
              <a:ext cx="1270943" cy="99974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70943" cy="999746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206090" ay="1277418" az="7491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4892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èle 3D 7" descr="Ordinateur portable">
                <a:extLst>
                  <a:ext uri="{FF2B5EF4-FFF2-40B4-BE49-F238E27FC236}">
                    <a16:creationId xmlns:a16="http://schemas.microsoft.com/office/drawing/2014/main" id="{4B339D63-1D69-A949-E8F9-F22F8A561D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96687" y="1256689"/>
                <a:ext cx="1270943" cy="999746"/>
              </a:xfrm>
              <a:prstGeom prst="rect">
                <a:avLst/>
              </a:prstGeom>
            </p:spPr>
          </p:pic>
        </mc:Fallback>
      </mc:AlternateContent>
      <p:pic>
        <p:nvPicPr>
          <p:cNvPr id="168" name="Image 167">
            <a:extLst>
              <a:ext uri="{FF2B5EF4-FFF2-40B4-BE49-F238E27FC236}">
                <a16:creationId xmlns:a16="http://schemas.microsoft.com/office/drawing/2014/main" id="{5F1F05CA-5D0C-25BA-E6D5-814D78529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7089" y="1549166"/>
            <a:ext cx="287962" cy="310779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0" y="15051"/>
            <a:ext cx="4608220" cy="189423"/>
            <a:chOff x="0" y="16903"/>
            <a:chExt cx="4608220" cy="212737"/>
          </a:xfrm>
        </p:grpSpPr>
        <p:sp>
          <p:nvSpPr>
            <p:cNvPr id="3" name="object 3"/>
            <p:cNvSpPr/>
            <p:nvPr/>
          </p:nvSpPr>
          <p:spPr>
            <a:xfrm>
              <a:off x="0" y="16903"/>
              <a:ext cx="1383030" cy="0"/>
            </a:xfrm>
            <a:custGeom>
              <a:avLst/>
              <a:gdLst/>
              <a:ahLst/>
              <a:cxnLst/>
              <a:rect l="l" t="t" r="r" b="b"/>
              <a:pathLst>
                <a:path w="1383030">
                  <a:moveTo>
                    <a:pt x="0" y="0"/>
                  </a:moveTo>
                  <a:lnTo>
                    <a:pt x="1382420" y="0"/>
                  </a:lnTo>
                </a:path>
              </a:pathLst>
            </a:custGeom>
            <a:ln w="33705">
              <a:solidFill>
                <a:srgbClr val="8600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82420" y="16903"/>
              <a:ext cx="3225800" cy="0"/>
            </a:xfrm>
            <a:custGeom>
              <a:avLst/>
              <a:gdLst/>
              <a:ahLst/>
              <a:cxnLst/>
              <a:rect l="l" t="t" r="r" b="b"/>
              <a:pathLst>
                <a:path w="3225800">
                  <a:moveTo>
                    <a:pt x="0" y="0"/>
                  </a:moveTo>
                  <a:lnTo>
                    <a:pt x="3225584" y="0"/>
                  </a:lnTo>
                </a:path>
              </a:pathLst>
            </a:custGeom>
            <a:ln w="33705">
              <a:solidFill>
                <a:schemeClr val="tx2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2155"/>
              <a:ext cx="4608195" cy="197485"/>
            </a:xfrm>
            <a:custGeom>
              <a:avLst/>
              <a:gdLst/>
              <a:ahLst/>
              <a:cxnLst/>
              <a:rect l="l" t="t" r="r" b="b"/>
              <a:pathLst>
                <a:path w="4608195" h="197485">
                  <a:moveTo>
                    <a:pt x="4608004" y="0"/>
                  </a:moveTo>
                  <a:lnTo>
                    <a:pt x="0" y="0"/>
                  </a:lnTo>
                  <a:lnTo>
                    <a:pt x="0" y="197370"/>
                  </a:lnTo>
                  <a:lnTo>
                    <a:pt x="4608004" y="197370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FFF4F4"/>
            </a:solidFill>
          </p:spPr>
          <p:txBody>
            <a:bodyPr wrap="square" lIns="0" tIns="0" rIns="0" bIns="0" rtlCol="0"/>
            <a:lstStyle/>
            <a:p>
              <a:r>
                <a:rPr lang="fr-BE" sz="1200" dirty="0"/>
                <a:t>Expérimentations et résultats</a:t>
              </a:r>
              <a:endParaRPr sz="1200" dirty="0"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0" y="3346500"/>
            <a:ext cx="4608195" cy="109855"/>
            <a:chOff x="0" y="3346500"/>
            <a:chExt cx="4608195" cy="109855"/>
          </a:xfrm>
        </p:grpSpPr>
        <p:sp>
          <p:nvSpPr>
            <p:cNvPr id="32" name="object 32"/>
            <p:cNvSpPr/>
            <p:nvPr/>
          </p:nvSpPr>
          <p:spPr>
            <a:xfrm>
              <a:off x="0" y="3346500"/>
              <a:ext cx="1383030" cy="109855"/>
            </a:xfrm>
            <a:custGeom>
              <a:avLst/>
              <a:gdLst/>
              <a:ahLst/>
              <a:cxnLst/>
              <a:rect l="l" t="t" r="r" b="b"/>
              <a:pathLst>
                <a:path w="1383030" h="109854">
                  <a:moveTo>
                    <a:pt x="1382420" y="0"/>
                  </a:moveTo>
                  <a:lnTo>
                    <a:pt x="0" y="0"/>
                  </a:lnTo>
                  <a:lnTo>
                    <a:pt x="0" y="109550"/>
                  </a:lnTo>
                  <a:lnTo>
                    <a:pt x="1382420" y="109550"/>
                  </a:lnTo>
                  <a:lnTo>
                    <a:pt x="1382420" y="0"/>
                  </a:lnTo>
                  <a:close/>
                </a:path>
              </a:pathLst>
            </a:custGeom>
            <a:solidFill>
              <a:srgbClr val="8600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382407" y="3346513"/>
              <a:ext cx="3225800" cy="109855"/>
            </a:xfrm>
            <a:custGeom>
              <a:avLst/>
              <a:gdLst/>
              <a:ahLst/>
              <a:cxnLst/>
              <a:rect l="l" t="t" r="r" b="b"/>
              <a:pathLst>
                <a:path w="3225800" h="109854">
                  <a:moveTo>
                    <a:pt x="3225584" y="0"/>
                  </a:moveTo>
                  <a:lnTo>
                    <a:pt x="2764752" y="0"/>
                  </a:lnTo>
                  <a:lnTo>
                    <a:pt x="1843176" y="0"/>
                  </a:lnTo>
                  <a:lnTo>
                    <a:pt x="0" y="0"/>
                  </a:lnTo>
                  <a:lnTo>
                    <a:pt x="0" y="109537"/>
                  </a:lnTo>
                  <a:lnTo>
                    <a:pt x="1843163" y="109537"/>
                  </a:lnTo>
                  <a:lnTo>
                    <a:pt x="2764752" y="109537"/>
                  </a:lnTo>
                  <a:lnTo>
                    <a:pt x="3225584" y="109537"/>
                  </a:lnTo>
                  <a:lnTo>
                    <a:pt x="3225584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fr-BE" spc="-45"/>
              <a:t>Tulippe-Hecq Arnaud</a:t>
            </a:r>
            <a:endParaRPr spc="-10" dirty="0"/>
          </a:p>
        </p:txBody>
      </p:sp>
      <p:sp>
        <p:nvSpPr>
          <p:cNvPr id="41" name="Espace réservé du numéro de diapositive 40">
            <a:extLst>
              <a:ext uri="{FF2B5EF4-FFF2-40B4-BE49-F238E27FC236}">
                <a16:creationId xmlns:a16="http://schemas.microsoft.com/office/drawing/2014/main" id="{F39421DD-239B-65FB-9100-A4394565368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3514312" y="3332268"/>
            <a:ext cx="1060323" cy="173037"/>
          </a:xfrm>
        </p:spPr>
        <p:txBody>
          <a:bodyPr/>
          <a:lstStyle/>
          <a:p>
            <a:fld id="{B6F15528-21DE-4FAA-801E-634DDDAF4B2B}" type="slidenum">
              <a:rPr lang="fr-BE" sz="900" smtClean="0">
                <a:solidFill>
                  <a:schemeClr val="bg1"/>
                </a:solidFill>
              </a:rPr>
              <a:t>18</a:t>
            </a:fld>
            <a:endParaRPr lang="fr-BE" sz="900" dirty="0">
              <a:solidFill>
                <a:schemeClr val="bg1"/>
              </a:solidFill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811448" y="3332268"/>
            <a:ext cx="1972806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fr-BE" sz="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Identifier des nœuds IoT en espionnant leur signal radio</a:t>
            </a:r>
            <a:endParaRPr sz="600" dirty="0">
              <a:latin typeface="Microsoft Sans Serif"/>
              <a:cs typeface="Microsoft Sans Serif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6ED29C4-291E-63A9-400D-5DEA0DBFC0C4}"/>
              </a:ext>
            </a:extLst>
          </p:cNvPr>
          <p:cNvSpPr txBox="1"/>
          <p:nvPr/>
        </p:nvSpPr>
        <p:spPr>
          <a:xfrm>
            <a:off x="380040" y="200032"/>
            <a:ext cx="3848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Configuration de l’expérimentation</a:t>
            </a:r>
          </a:p>
        </p:txBody>
      </p:sp>
      <p:pic>
        <p:nvPicPr>
          <p:cNvPr id="13" name="Espace réservé du contenu 12" descr="Une image contenant câble, Appareils électroniques, Appareil électronique, fils électriques&#10;&#10;Description générée automatiquement">
            <a:extLst>
              <a:ext uri="{FF2B5EF4-FFF2-40B4-BE49-F238E27FC236}">
                <a16:creationId xmlns:a16="http://schemas.microsoft.com/office/drawing/2014/main" id="{EC9E694F-23BD-81ED-19E6-1B47DBA7DA4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677" y="635593"/>
            <a:ext cx="542488" cy="723318"/>
          </a:xfrm>
          <a:prstGeom prst="rect">
            <a:avLst/>
          </a:prstGeom>
        </p:spPr>
      </p:pic>
      <p:pic>
        <p:nvPicPr>
          <p:cNvPr id="15" name="Espace réservé du contenu 14" descr="Une image contenant câble, fils électriques, Ingénierie électronique, Composant électronique">
            <a:extLst>
              <a:ext uri="{FF2B5EF4-FFF2-40B4-BE49-F238E27FC236}">
                <a16:creationId xmlns:a16="http://schemas.microsoft.com/office/drawing/2014/main" id="{FF285723-7A19-27CC-2E11-99BF1EB139A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0" y="733122"/>
            <a:ext cx="600075" cy="457200"/>
          </a:xfrm>
          <a:prstGeom prst="rect">
            <a:avLst/>
          </a:prstGeom>
        </p:spPr>
      </p:pic>
      <p:pic>
        <p:nvPicPr>
          <p:cNvPr id="46" name="Graphique 45" descr="Antenne relais téléphonique avec un remplissage uni">
            <a:extLst>
              <a:ext uri="{FF2B5EF4-FFF2-40B4-BE49-F238E27FC236}">
                <a16:creationId xmlns:a16="http://schemas.microsoft.com/office/drawing/2014/main" id="{D1A2DC16-BA27-4AC3-EDBF-6F602AD0F5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8359" y="740970"/>
            <a:ext cx="441504" cy="441504"/>
          </a:xfrm>
          <a:prstGeom prst="rect">
            <a:avLst/>
          </a:prstGeom>
        </p:spPr>
      </p:pic>
      <p:pic>
        <p:nvPicPr>
          <p:cNvPr id="84" name="Graphique 83" descr="Dossier contour">
            <a:extLst>
              <a:ext uri="{FF2B5EF4-FFF2-40B4-BE49-F238E27FC236}">
                <a16:creationId xmlns:a16="http://schemas.microsoft.com/office/drawing/2014/main" id="{D4E58B2E-5CCA-E8BD-F67C-90C42328D4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6815" y="2204288"/>
            <a:ext cx="1186329" cy="1186329"/>
          </a:xfrm>
          <a:prstGeom prst="rect">
            <a:avLst/>
          </a:prstGeom>
        </p:spPr>
      </p:pic>
      <p:sp>
        <p:nvSpPr>
          <p:cNvPr id="85" name="ZoneTexte 84">
            <a:extLst>
              <a:ext uri="{FF2B5EF4-FFF2-40B4-BE49-F238E27FC236}">
                <a16:creationId xmlns:a16="http://schemas.microsoft.com/office/drawing/2014/main" id="{3C743F0B-94ED-C393-EFCB-05F0BBC36B00}"/>
              </a:ext>
            </a:extLst>
          </p:cNvPr>
          <p:cNvSpPr txBox="1"/>
          <p:nvPr/>
        </p:nvSpPr>
        <p:spPr>
          <a:xfrm>
            <a:off x="276846" y="2487586"/>
            <a:ext cx="90615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600" dirty="0"/>
              <a:t>I/Q</a:t>
            </a:r>
          </a:p>
          <a:p>
            <a:r>
              <a:rPr lang="fr-BE" dirty="0"/>
              <a:t>.</a:t>
            </a:r>
            <a:r>
              <a:rPr lang="fr-BE" sz="1400" dirty="0" err="1"/>
              <a:t>complex</a:t>
            </a:r>
            <a:endParaRPr lang="fr-BE" sz="1400" dirty="0"/>
          </a:p>
        </p:txBody>
      </p:sp>
      <p:cxnSp>
        <p:nvCxnSpPr>
          <p:cNvPr id="93" name="Connecteur droit avec flèche 92">
            <a:extLst>
              <a:ext uri="{FF2B5EF4-FFF2-40B4-BE49-F238E27FC236}">
                <a16:creationId xmlns:a16="http://schemas.microsoft.com/office/drawing/2014/main" id="{E3D5535A-E0DE-4FAA-DF82-EBA8D8DD8DBA}"/>
              </a:ext>
            </a:extLst>
          </p:cNvPr>
          <p:cNvCxnSpPr>
            <a:cxnSpLocks/>
            <a:endCxn id="152" idx="1"/>
          </p:cNvCxnSpPr>
          <p:nvPr/>
        </p:nvCxnSpPr>
        <p:spPr>
          <a:xfrm>
            <a:off x="2797851" y="2177831"/>
            <a:ext cx="867879" cy="6085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Graphique 47" descr="Antenne parabolique avec un remplissage uni">
            <a:extLst>
              <a:ext uri="{FF2B5EF4-FFF2-40B4-BE49-F238E27FC236}">
                <a16:creationId xmlns:a16="http://schemas.microsoft.com/office/drawing/2014/main" id="{60B80009-8F5E-D341-3C33-3DF7C019A9DD}"/>
              </a:ext>
            </a:extLst>
          </p:cNvPr>
          <p:cNvSpPr/>
          <p:nvPr/>
        </p:nvSpPr>
        <p:spPr>
          <a:xfrm>
            <a:off x="3635820" y="743740"/>
            <a:ext cx="316860" cy="398944"/>
          </a:xfrm>
          <a:custGeom>
            <a:avLst/>
            <a:gdLst>
              <a:gd name="connsiteX0" fmla="*/ 218007 w 255173"/>
              <a:gd name="connsiteY0" fmla="*/ 44926 h 318972"/>
              <a:gd name="connsiteX1" fmla="*/ 218007 w 255173"/>
              <a:gd name="connsiteY1" fmla="*/ 183787 h 318972"/>
              <a:gd name="connsiteX2" fmla="*/ 149393 w 255173"/>
              <a:gd name="connsiteY2" fmla="*/ 115173 h 318972"/>
              <a:gd name="connsiteX3" fmla="*/ 218007 w 255173"/>
              <a:gd name="connsiteY3" fmla="*/ 44926 h 318972"/>
              <a:gd name="connsiteX4" fmla="*/ 66893 w 255173"/>
              <a:gd name="connsiteY4" fmla="*/ 32673 h 318972"/>
              <a:gd name="connsiteX5" fmla="*/ 206980 w 255173"/>
              <a:gd name="connsiteY5" fmla="*/ 32673 h 318972"/>
              <a:gd name="connsiteX6" fmla="*/ 137958 w 255173"/>
              <a:gd name="connsiteY6" fmla="*/ 104146 h 318972"/>
              <a:gd name="connsiteX7" fmla="*/ 66893 w 255173"/>
              <a:gd name="connsiteY7" fmla="*/ 32673 h 318972"/>
              <a:gd name="connsiteX8" fmla="*/ 62809 w 255173"/>
              <a:gd name="connsiteY8" fmla="*/ 254035 h 318972"/>
              <a:gd name="connsiteX9" fmla="*/ 48106 w 255173"/>
              <a:gd name="connsiteY9" fmla="*/ 239332 h 318972"/>
              <a:gd name="connsiteX10" fmla="*/ 62809 w 255173"/>
              <a:gd name="connsiteY10" fmla="*/ 207475 h 318972"/>
              <a:gd name="connsiteX11" fmla="*/ 77512 w 255173"/>
              <a:gd name="connsiteY11" fmla="*/ 239332 h 318972"/>
              <a:gd name="connsiteX12" fmla="*/ 62809 w 255173"/>
              <a:gd name="connsiteY12" fmla="*/ 254035 h 318972"/>
              <a:gd name="connsiteX13" fmla="*/ 74245 w 255173"/>
              <a:gd name="connsiteY13" fmla="*/ 265879 h 318972"/>
              <a:gd name="connsiteX14" fmla="*/ 84864 w 255173"/>
              <a:gd name="connsiteY14" fmla="*/ 255260 h 318972"/>
              <a:gd name="connsiteX15" fmla="*/ 103651 w 255173"/>
              <a:gd name="connsiteY15" fmla="*/ 295285 h 318972"/>
              <a:gd name="connsiteX16" fmla="*/ 74245 w 255173"/>
              <a:gd name="connsiteY16" fmla="*/ 265879 h 318972"/>
              <a:gd name="connsiteX17" fmla="*/ 21968 w 255173"/>
              <a:gd name="connsiteY17" fmla="*/ 294876 h 318972"/>
              <a:gd name="connsiteX18" fmla="*/ 40755 w 255173"/>
              <a:gd name="connsiteY18" fmla="*/ 254851 h 318972"/>
              <a:gd name="connsiteX19" fmla="*/ 51374 w 255173"/>
              <a:gd name="connsiteY19" fmla="*/ 265470 h 318972"/>
              <a:gd name="connsiteX20" fmla="*/ 21968 w 255173"/>
              <a:gd name="connsiteY20" fmla="*/ 294876 h 318972"/>
              <a:gd name="connsiteX21" fmla="*/ 62809 w 255173"/>
              <a:gd name="connsiteY21" fmla="*/ 276906 h 318972"/>
              <a:gd name="connsiteX22" fmla="*/ 88131 w 255173"/>
              <a:gd name="connsiteY22" fmla="*/ 302228 h 318972"/>
              <a:gd name="connsiteX23" fmla="*/ 37488 w 255173"/>
              <a:gd name="connsiteY23" fmla="*/ 302228 h 318972"/>
              <a:gd name="connsiteX24" fmla="*/ 62809 w 255173"/>
              <a:gd name="connsiteY24" fmla="*/ 276906 h 318972"/>
              <a:gd name="connsiteX25" fmla="*/ 255173 w 255173"/>
              <a:gd name="connsiteY25" fmla="*/ 221361 h 318972"/>
              <a:gd name="connsiteX26" fmla="*/ 234344 w 255173"/>
              <a:gd name="connsiteY26" fmla="*/ 200124 h 318972"/>
              <a:gd name="connsiteX27" fmla="*/ 234344 w 255173"/>
              <a:gd name="connsiteY27" fmla="*/ 40842 h 318972"/>
              <a:gd name="connsiteX28" fmla="*/ 238428 w 255173"/>
              <a:gd name="connsiteY28" fmla="*/ 36757 h 318972"/>
              <a:gd name="connsiteX29" fmla="*/ 238428 w 255173"/>
              <a:gd name="connsiteY29" fmla="*/ 12252 h 318972"/>
              <a:gd name="connsiteX30" fmla="*/ 213923 w 255173"/>
              <a:gd name="connsiteY30" fmla="*/ 12252 h 318972"/>
              <a:gd name="connsiteX31" fmla="*/ 209839 w 255173"/>
              <a:gd name="connsiteY31" fmla="*/ 16337 h 318972"/>
              <a:gd name="connsiteX32" fmla="*/ 50557 w 255173"/>
              <a:gd name="connsiteY32" fmla="*/ 16337 h 318972"/>
              <a:gd name="connsiteX33" fmla="*/ 33812 w 255173"/>
              <a:gd name="connsiteY33" fmla="*/ 0 h 318972"/>
              <a:gd name="connsiteX34" fmla="*/ 13799 w 255173"/>
              <a:gd name="connsiteY34" fmla="*/ 78007 h 318972"/>
              <a:gd name="connsiteX35" fmla="*/ 54641 w 255173"/>
              <a:gd name="connsiteY35" fmla="*/ 186238 h 318972"/>
              <a:gd name="connsiteX36" fmla="*/ 1139 w 255173"/>
              <a:gd name="connsiteY36" fmla="*/ 301411 h 318972"/>
              <a:gd name="connsiteX37" fmla="*/ 1955 w 255173"/>
              <a:gd name="connsiteY37" fmla="*/ 313255 h 318972"/>
              <a:gd name="connsiteX38" fmla="*/ 12166 w 255173"/>
              <a:gd name="connsiteY38" fmla="*/ 318973 h 318972"/>
              <a:gd name="connsiteX39" fmla="*/ 113861 w 255173"/>
              <a:gd name="connsiteY39" fmla="*/ 318973 h 318972"/>
              <a:gd name="connsiteX40" fmla="*/ 124072 w 255173"/>
              <a:gd name="connsiteY40" fmla="*/ 313255 h 318972"/>
              <a:gd name="connsiteX41" fmla="*/ 124888 w 255173"/>
              <a:gd name="connsiteY41" fmla="*/ 301411 h 318972"/>
              <a:gd name="connsiteX42" fmla="*/ 82413 w 255173"/>
              <a:gd name="connsiteY42" fmla="*/ 210742 h 318972"/>
              <a:gd name="connsiteX43" fmla="*/ 177166 w 255173"/>
              <a:gd name="connsiteY43" fmla="*/ 240965 h 318972"/>
              <a:gd name="connsiteX44" fmla="*/ 255173 w 255173"/>
              <a:gd name="connsiteY44" fmla="*/ 221361 h 318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55173" h="318972">
                <a:moveTo>
                  <a:pt x="218007" y="44926"/>
                </a:moveTo>
                <a:lnTo>
                  <a:pt x="218007" y="183787"/>
                </a:lnTo>
                <a:lnTo>
                  <a:pt x="149393" y="115173"/>
                </a:lnTo>
                <a:lnTo>
                  <a:pt x="218007" y="44926"/>
                </a:lnTo>
                <a:close/>
                <a:moveTo>
                  <a:pt x="66893" y="32673"/>
                </a:moveTo>
                <a:lnTo>
                  <a:pt x="206980" y="32673"/>
                </a:lnTo>
                <a:lnTo>
                  <a:pt x="137958" y="104146"/>
                </a:lnTo>
                <a:lnTo>
                  <a:pt x="66893" y="32673"/>
                </a:lnTo>
                <a:close/>
                <a:moveTo>
                  <a:pt x="62809" y="254035"/>
                </a:moveTo>
                <a:lnTo>
                  <a:pt x="48106" y="239332"/>
                </a:lnTo>
                <a:lnTo>
                  <a:pt x="62809" y="207475"/>
                </a:lnTo>
                <a:lnTo>
                  <a:pt x="77512" y="239332"/>
                </a:lnTo>
                <a:lnTo>
                  <a:pt x="62809" y="254035"/>
                </a:lnTo>
                <a:close/>
                <a:moveTo>
                  <a:pt x="74245" y="265879"/>
                </a:moveTo>
                <a:lnTo>
                  <a:pt x="84864" y="255260"/>
                </a:lnTo>
                <a:lnTo>
                  <a:pt x="103651" y="295285"/>
                </a:lnTo>
                <a:lnTo>
                  <a:pt x="74245" y="265879"/>
                </a:lnTo>
                <a:close/>
                <a:moveTo>
                  <a:pt x="21968" y="294876"/>
                </a:moveTo>
                <a:lnTo>
                  <a:pt x="40755" y="254851"/>
                </a:lnTo>
                <a:lnTo>
                  <a:pt x="51374" y="265470"/>
                </a:lnTo>
                <a:lnTo>
                  <a:pt x="21968" y="294876"/>
                </a:lnTo>
                <a:close/>
                <a:moveTo>
                  <a:pt x="62809" y="276906"/>
                </a:moveTo>
                <a:lnTo>
                  <a:pt x="88131" y="302228"/>
                </a:lnTo>
                <a:lnTo>
                  <a:pt x="37488" y="302228"/>
                </a:lnTo>
                <a:lnTo>
                  <a:pt x="62809" y="276906"/>
                </a:lnTo>
                <a:close/>
                <a:moveTo>
                  <a:pt x="255173" y="221361"/>
                </a:moveTo>
                <a:lnTo>
                  <a:pt x="234344" y="200124"/>
                </a:lnTo>
                <a:lnTo>
                  <a:pt x="234344" y="40842"/>
                </a:lnTo>
                <a:lnTo>
                  <a:pt x="238428" y="36757"/>
                </a:lnTo>
                <a:cubicBezTo>
                  <a:pt x="245371" y="29814"/>
                  <a:pt x="245371" y="19196"/>
                  <a:pt x="238428" y="12252"/>
                </a:cubicBezTo>
                <a:cubicBezTo>
                  <a:pt x="231485" y="5309"/>
                  <a:pt x="220866" y="5309"/>
                  <a:pt x="213923" y="12252"/>
                </a:cubicBezTo>
                <a:lnTo>
                  <a:pt x="209839" y="16337"/>
                </a:lnTo>
                <a:lnTo>
                  <a:pt x="50557" y="16337"/>
                </a:lnTo>
                <a:lnTo>
                  <a:pt x="33812" y="0"/>
                </a:lnTo>
                <a:cubicBezTo>
                  <a:pt x="21151" y="22871"/>
                  <a:pt x="13799" y="49827"/>
                  <a:pt x="13799" y="78007"/>
                </a:cubicBezTo>
                <a:cubicBezTo>
                  <a:pt x="13799" y="119666"/>
                  <a:pt x="29319" y="157240"/>
                  <a:pt x="54641" y="186238"/>
                </a:cubicBezTo>
                <a:lnTo>
                  <a:pt x="1139" y="301411"/>
                </a:lnTo>
                <a:cubicBezTo>
                  <a:pt x="-495" y="305086"/>
                  <a:pt x="-495" y="309579"/>
                  <a:pt x="1955" y="313255"/>
                </a:cubicBezTo>
                <a:cubicBezTo>
                  <a:pt x="4406" y="316931"/>
                  <a:pt x="8082" y="318973"/>
                  <a:pt x="12166" y="318973"/>
                </a:cubicBezTo>
                <a:lnTo>
                  <a:pt x="113861" y="318973"/>
                </a:lnTo>
                <a:cubicBezTo>
                  <a:pt x="117945" y="318973"/>
                  <a:pt x="122030" y="316931"/>
                  <a:pt x="124072" y="313255"/>
                </a:cubicBezTo>
                <a:cubicBezTo>
                  <a:pt x="126114" y="309579"/>
                  <a:pt x="126522" y="305495"/>
                  <a:pt x="124888" y="301411"/>
                </a:cubicBezTo>
                <a:lnTo>
                  <a:pt x="82413" y="210742"/>
                </a:lnTo>
                <a:cubicBezTo>
                  <a:pt x="109369" y="229530"/>
                  <a:pt x="142042" y="240965"/>
                  <a:pt x="177166" y="240965"/>
                </a:cubicBezTo>
                <a:cubicBezTo>
                  <a:pt x="205346" y="241374"/>
                  <a:pt x="231893" y="233614"/>
                  <a:pt x="255173" y="221361"/>
                </a:cubicBezTo>
                <a:close/>
              </a:path>
            </a:pathLst>
          </a:custGeom>
          <a:solidFill>
            <a:srgbClr val="000000"/>
          </a:solidFill>
          <a:ln w="4068" cap="flat">
            <a:noFill/>
            <a:prstDash val="solid"/>
            <a:miter/>
          </a:ln>
          <a:scene3d>
            <a:camera prst="orthographicFront">
              <a:rot lat="0" lon="10799999" rev="0"/>
            </a:camera>
            <a:lightRig rig="threePt" dir="t"/>
          </a:scene3d>
        </p:spPr>
        <p:txBody>
          <a:bodyPr rtlCol="0" anchor="ctr"/>
          <a:lstStyle/>
          <a:p>
            <a:endParaRPr lang="fr-BE" dirty="0"/>
          </a:p>
        </p:txBody>
      </p:sp>
      <p:cxnSp>
        <p:nvCxnSpPr>
          <p:cNvPr id="125" name="Connecteur droit avec flèche 124">
            <a:extLst>
              <a:ext uri="{FF2B5EF4-FFF2-40B4-BE49-F238E27FC236}">
                <a16:creationId xmlns:a16="http://schemas.microsoft.com/office/drawing/2014/main" id="{72AF655A-9551-8FF0-9DE2-71680F641603}"/>
              </a:ext>
            </a:extLst>
          </p:cNvPr>
          <p:cNvCxnSpPr>
            <a:cxnSpLocks/>
          </p:cNvCxnSpPr>
          <p:nvPr/>
        </p:nvCxnSpPr>
        <p:spPr>
          <a:xfrm flipV="1">
            <a:off x="1146351" y="2225221"/>
            <a:ext cx="801679" cy="3461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ZoneTexte 126">
            <a:extLst>
              <a:ext uri="{FF2B5EF4-FFF2-40B4-BE49-F238E27FC236}">
                <a16:creationId xmlns:a16="http://schemas.microsoft.com/office/drawing/2014/main" id="{6F86507C-4FD4-6AD8-BB30-6A48067B7A11}"/>
              </a:ext>
            </a:extLst>
          </p:cNvPr>
          <p:cNvSpPr txBox="1"/>
          <p:nvPr/>
        </p:nvSpPr>
        <p:spPr>
          <a:xfrm rot="1252684">
            <a:off x="1034971" y="1146894"/>
            <a:ext cx="902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Configuration émetteur</a:t>
            </a:r>
          </a:p>
        </p:txBody>
      </p:sp>
      <p:cxnSp>
        <p:nvCxnSpPr>
          <p:cNvPr id="131" name="Connecteur : en arc 130">
            <a:extLst>
              <a:ext uri="{FF2B5EF4-FFF2-40B4-BE49-F238E27FC236}">
                <a16:creationId xmlns:a16="http://schemas.microsoft.com/office/drawing/2014/main" id="{B37E1CBB-6277-EDBE-F8DC-F2C11A041D50}"/>
              </a:ext>
            </a:extLst>
          </p:cNvPr>
          <p:cNvCxnSpPr>
            <a:cxnSpLocks/>
          </p:cNvCxnSpPr>
          <p:nvPr/>
        </p:nvCxnSpPr>
        <p:spPr>
          <a:xfrm flipV="1">
            <a:off x="1095306" y="767268"/>
            <a:ext cx="2508978" cy="137564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2" name="ZoneTexte 141">
            <a:extLst>
              <a:ext uri="{FF2B5EF4-FFF2-40B4-BE49-F238E27FC236}">
                <a16:creationId xmlns:a16="http://schemas.microsoft.com/office/drawing/2014/main" id="{B00B6C7D-7BDB-C6F9-ED26-6C65EB85D65C}"/>
              </a:ext>
            </a:extLst>
          </p:cNvPr>
          <p:cNvSpPr txBox="1"/>
          <p:nvPr/>
        </p:nvSpPr>
        <p:spPr>
          <a:xfrm rot="21431879">
            <a:off x="1293983" y="643647"/>
            <a:ext cx="14462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dirty="0">
                <a:solidFill>
                  <a:srgbClr val="C00000"/>
                </a:solidFill>
              </a:rPr>
              <a:t>Signal radio</a:t>
            </a:r>
          </a:p>
        </p:txBody>
      </p:sp>
      <p:sp>
        <p:nvSpPr>
          <p:cNvPr id="143" name="ZoneTexte 142">
            <a:extLst>
              <a:ext uri="{FF2B5EF4-FFF2-40B4-BE49-F238E27FC236}">
                <a16:creationId xmlns:a16="http://schemas.microsoft.com/office/drawing/2014/main" id="{A4CC9BF4-057D-3833-6B59-5BA874347377}"/>
              </a:ext>
            </a:extLst>
          </p:cNvPr>
          <p:cNvSpPr txBox="1"/>
          <p:nvPr/>
        </p:nvSpPr>
        <p:spPr>
          <a:xfrm rot="2293921">
            <a:off x="2973701" y="2377370"/>
            <a:ext cx="858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DCTF</a:t>
            </a:r>
          </a:p>
        </p:txBody>
      </p:sp>
      <p:sp>
        <p:nvSpPr>
          <p:cNvPr id="144" name="ZoneTexte 143">
            <a:extLst>
              <a:ext uri="{FF2B5EF4-FFF2-40B4-BE49-F238E27FC236}">
                <a16:creationId xmlns:a16="http://schemas.microsoft.com/office/drawing/2014/main" id="{DB0CFA8E-68AB-3572-45B0-AEB4EDCA4712}"/>
              </a:ext>
            </a:extLst>
          </p:cNvPr>
          <p:cNvSpPr txBox="1"/>
          <p:nvPr/>
        </p:nvSpPr>
        <p:spPr>
          <a:xfrm rot="20152141">
            <a:off x="1122835" y="2168296"/>
            <a:ext cx="964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Digital Signal</a:t>
            </a:r>
          </a:p>
          <a:p>
            <a:r>
              <a:rPr lang="fr-BE" sz="1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Processing</a:t>
            </a:r>
          </a:p>
        </p:txBody>
      </p:sp>
      <p:sp>
        <p:nvSpPr>
          <p:cNvPr id="145" name="ZoneTexte 144">
            <a:extLst>
              <a:ext uri="{FF2B5EF4-FFF2-40B4-BE49-F238E27FC236}">
                <a16:creationId xmlns:a16="http://schemas.microsoft.com/office/drawing/2014/main" id="{5D4D7898-443F-094D-F2AF-E117A76F7593}"/>
              </a:ext>
            </a:extLst>
          </p:cNvPr>
          <p:cNvSpPr txBox="1"/>
          <p:nvPr/>
        </p:nvSpPr>
        <p:spPr>
          <a:xfrm rot="20519173">
            <a:off x="2748138" y="1125774"/>
            <a:ext cx="945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Configuration récepteur</a:t>
            </a:r>
          </a:p>
        </p:txBody>
      </p:sp>
      <p:cxnSp>
        <p:nvCxnSpPr>
          <p:cNvPr id="146" name="Connecteur droit avec flèche 145">
            <a:extLst>
              <a:ext uri="{FF2B5EF4-FFF2-40B4-BE49-F238E27FC236}">
                <a16:creationId xmlns:a16="http://schemas.microsoft.com/office/drawing/2014/main" id="{6A4A559D-3476-D122-2BE5-30D185651228}"/>
              </a:ext>
            </a:extLst>
          </p:cNvPr>
          <p:cNvCxnSpPr>
            <a:cxnSpLocks/>
          </p:cNvCxnSpPr>
          <p:nvPr/>
        </p:nvCxnSpPr>
        <p:spPr>
          <a:xfrm flipH="1" flipV="1">
            <a:off x="978023" y="1155865"/>
            <a:ext cx="874988" cy="344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>
            <a:extLst>
              <a:ext uri="{FF2B5EF4-FFF2-40B4-BE49-F238E27FC236}">
                <a16:creationId xmlns:a16="http://schemas.microsoft.com/office/drawing/2014/main" id="{1319C5BA-496D-689B-0C02-E1701BE91C26}"/>
              </a:ext>
            </a:extLst>
          </p:cNvPr>
          <p:cNvCxnSpPr>
            <a:cxnSpLocks/>
          </p:cNvCxnSpPr>
          <p:nvPr/>
        </p:nvCxnSpPr>
        <p:spPr>
          <a:xfrm flipV="1">
            <a:off x="2744012" y="1155865"/>
            <a:ext cx="1008838" cy="339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2" name="Image 151">
            <a:extLst>
              <a:ext uri="{FF2B5EF4-FFF2-40B4-BE49-F238E27FC236}">
                <a16:creationId xmlns:a16="http://schemas.microsoft.com/office/drawing/2014/main" id="{5A52EE51-41C1-6420-E29E-04140A09FD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65730" y="2424739"/>
            <a:ext cx="734679" cy="723318"/>
          </a:xfrm>
          <a:prstGeom prst="rect">
            <a:avLst/>
          </a:prstGeom>
        </p:spPr>
      </p:pic>
      <p:sp>
        <p:nvSpPr>
          <p:cNvPr id="160" name="ZoneTexte 159">
            <a:extLst>
              <a:ext uri="{FF2B5EF4-FFF2-40B4-BE49-F238E27FC236}">
                <a16:creationId xmlns:a16="http://schemas.microsoft.com/office/drawing/2014/main" id="{A2F0DB26-094A-3122-30B4-1CE1F0A0C347}"/>
              </a:ext>
            </a:extLst>
          </p:cNvPr>
          <p:cNvSpPr txBox="1"/>
          <p:nvPr/>
        </p:nvSpPr>
        <p:spPr>
          <a:xfrm>
            <a:off x="1906674" y="1510041"/>
            <a:ext cx="894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Python</a:t>
            </a:r>
          </a:p>
        </p:txBody>
      </p:sp>
      <p:sp>
        <p:nvSpPr>
          <p:cNvPr id="169" name="Flèche : chevron 168">
            <a:extLst>
              <a:ext uri="{FF2B5EF4-FFF2-40B4-BE49-F238E27FC236}">
                <a16:creationId xmlns:a16="http://schemas.microsoft.com/office/drawing/2014/main" id="{072BA01D-7747-3565-B75E-2856DF431655}"/>
              </a:ext>
            </a:extLst>
          </p:cNvPr>
          <p:cNvSpPr/>
          <p:nvPr/>
        </p:nvSpPr>
        <p:spPr>
          <a:xfrm>
            <a:off x="3524968" y="718331"/>
            <a:ext cx="72210" cy="113167"/>
          </a:xfrm>
          <a:prstGeom prst="chevron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21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051"/>
            <a:ext cx="4608220" cy="189423"/>
            <a:chOff x="0" y="16903"/>
            <a:chExt cx="4608220" cy="212737"/>
          </a:xfrm>
        </p:grpSpPr>
        <p:sp>
          <p:nvSpPr>
            <p:cNvPr id="3" name="object 3"/>
            <p:cNvSpPr/>
            <p:nvPr/>
          </p:nvSpPr>
          <p:spPr>
            <a:xfrm>
              <a:off x="0" y="16903"/>
              <a:ext cx="1383030" cy="0"/>
            </a:xfrm>
            <a:custGeom>
              <a:avLst/>
              <a:gdLst/>
              <a:ahLst/>
              <a:cxnLst/>
              <a:rect l="l" t="t" r="r" b="b"/>
              <a:pathLst>
                <a:path w="1383030">
                  <a:moveTo>
                    <a:pt x="0" y="0"/>
                  </a:moveTo>
                  <a:lnTo>
                    <a:pt x="1382420" y="0"/>
                  </a:lnTo>
                </a:path>
              </a:pathLst>
            </a:custGeom>
            <a:ln w="33705">
              <a:solidFill>
                <a:srgbClr val="8600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82420" y="16903"/>
              <a:ext cx="3225800" cy="0"/>
            </a:xfrm>
            <a:custGeom>
              <a:avLst/>
              <a:gdLst/>
              <a:ahLst/>
              <a:cxnLst/>
              <a:rect l="l" t="t" r="r" b="b"/>
              <a:pathLst>
                <a:path w="3225800">
                  <a:moveTo>
                    <a:pt x="0" y="0"/>
                  </a:moveTo>
                  <a:lnTo>
                    <a:pt x="3225584" y="0"/>
                  </a:lnTo>
                </a:path>
              </a:pathLst>
            </a:custGeom>
            <a:ln w="33705">
              <a:solidFill>
                <a:schemeClr val="tx2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2155"/>
              <a:ext cx="4608195" cy="197485"/>
            </a:xfrm>
            <a:custGeom>
              <a:avLst/>
              <a:gdLst/>
              <a:ahLst/>
              <a:cxnLst/>
              <a:rect l="l" t="t" r="r" b="b"/>
              <a:pathLst>
                <a:path w="4608195" h="197485">
                  <a:moveTo>
                    <a:pt x="4608004" y="0"/>
                  </a:moveTo>
                  <a:lnTo>
                    <a:pt x="0" y="0"/>
                  </a:lnTo>
                  <a:lnTo>
                    <a:pt x="0" y="197370"/>
                  </a:lnTo>
                  <a:lnTo>
                    <a:pt x="4608004" y="197370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FFF4F4"/>
            </a:solidFill>
          </p:spPr>
          <p:txBody>
            <a:bodyPr wrap="square" lIns="0" tIns="0" rIns="0" bIns="0" rtlCol="0"/>
            <a:lstStyle/>
            <a:p>
              <a:r>
                <a:rPr lang="fr-BE" sz="1200" dirty="0"/>
                <a:t>Expérimentations et résultats</a:t>
              </a:r>
              <a:endParaRPr sz="1200" dirty="0"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0" y="3346500"/>
            <a:ext cx="4608195" cy="109855"/>
            <a:chOff x="0" y="3346500"/>
            <a:chExt cx="4608195" cy="109855"/>
          </a:xfrm>
        </p:grpSpPr>
        <p:sp>
          <p:nvSpPr>
            <p:cNvPr id="32" name="object 32"/>
            <p:cNvSpPr/>
            <p:nvPr/>
          </p:nvSpPr>
          <p:spPr>
            <a:xfrm>
              <a:off x="0" y="3346500"/>
              <a:ext cx="1383030" cy="109855"/>
            </a:xfrm>
            <a:custGeom>
              <a:avLst/>
              <a:gdLst/>
              <a:ahLst/>
              <a:cxnLst/>
              <a:rect l="l" t="t" r="r" b="b"/>
              <a:pathLst>
                <a:path w="1383030" h="109854">
                  <a:moveTo>
                    <a:pt x="1382420" y="0"/>
                  </a:moveTo>
                  <a:lnTo>
                    <a:pt x="0" y="0"/>
                  </a:lnTo>
                  <a:lnTo>
                    <a:pt x="0" y="109550"/>
                  </a:lnTo>
                  <a:lnTo>
                    <a:pt x="1382420" y="109550"/>
                  </a:lnTo>
                  <a:lnTo>
                    <a:pt x="1382420" y="0"/>
                  </a:lnTo>
                  <a:close/>
                </a:path>
              </a:pathLst>
            </a:custGeom>
            <a:solidFill>
              <a:srgbClr val="8600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382407" y="3346513"/>
              <a:ext cx="3225800" cy="109855"/>
            </a:xfrm>
            <a:custGeom>
              <a:avLst/>
              <a:gdLst/>
              <a:ahLst/>
              <a:cxnLst/>
              <a:rect l="l" t="t" r="r" b="b"/>
              <a:pathLst>
                <a:path w="3225800" h="109854">
                  <a:moveTo>
                    <a:pt x="3225584" y="0"/>
                  </a:moveTo>
                  <a:lnTo>
                    <a:pt x="2764752" y="0"/>
                  </a:lnTo>
                  <a:lnTo>
                    <a:pt x="1843176" y="0"/>
                  </a:lnTo>
                  <a:lnTo>
                    <a:pt x="0" y="0"/>
                  </a:lnTo>
                  <a:lnTo>
                    <a:pt x="0" y="109537"/>
                  </a:lnTo>
                  <a:lnTo>
                    <a:pt x="1843163" y="109537"/>
                  </a:lnTo>
                  <a:lnTo>
                    <a:pt x="2764752" y="109537"/>
                  </a:lnTo>
                  <a:lnTo>
                    <a:pt x="3225584" y="109537"/>
                  </a:lnTo>
                  <a:lnTo>
                    <a:pt x="3225584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Titre 5">
            <a:extLst>
              <a:ext uri="{FF2B5EF4-FFF2-40B4-BE49-F238E27FC236}">
                <a16:creationId xmlns:a16="http://schemas.microsoft.com/office/drawing/2014/main" id="{96FAB7BA-EDC6-471E-BEEF-16A4C7043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br>
              <a:rPr lang="fr-BE" sz="1800" dirty="0">
                <a:solidFill>
                  <a:schemeClr val="tx1"/>
                </a:solidFill>
              </a:rPr>
            </a:br>
            <a:endParaRPr lang="fr-BE" sz="1800" dirty="0">
              <a:solidFill>
                <a:schemeClr val="tx1"/>
              </a:solidFill>
            </a:endParaRPr>
          </a:p>
        </p:txBody>
      </p:sp>
      <p:pic>
        <p:nvPicPr>
          <p:cNvPr id="8" name="Espace réservé du contenu 7" descr="Une image contenant texte, capture d’écran, cercle, diagramme&#10;&#10;Description générée automatiquement">
            <a:extLst>
              <a:ext uri="{FF2B5EF4-FFF2-40B4-BE49-F238E27FC236}">
                <a16:creationId xmlns:a16="http://schemas.microsoft.com/office/drawing/2014/main" id="{C660994F-9F42-439D-ACA0-D879592B26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9" y="1039959"/>
            <a:ext cx="2316124" cy="1727154"/>
          </a:xfrm>
        </p:spPr>
      </p:pic>
      <p:pic>
        <p:nvPicPr>
          <p:cNvPr id="13" name="Espace réservé du contenu 12" descr="Une image contenant texte, diagramme, Tracé, ligne&#10;&#10;Description générée automatiquement">
            <a:extLst>
              <a:ext uri="{FF2B5EF4-FFF2-40B4-BE49-F238E27FC236}">
                <a16:creationId xmlns:a16="http://schemas.microsoft.com/office/drawing/2014/main" id="{BA9C77EE-EBCA-D066-E836-350C8FE5C8E9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233" y="1075558"/>
            <a:ext cx="2222578" cy="1663508"/>
          </a:xfrm>
        </p:spPr>
      </p:pic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fr-BE" spc="-45"/>
              <a:t>Tulippe-Hecq Arnaud</a:t>
            </a:r>
            <a:endParaRPr spc="-10" dirty="0"/>
          </a:p>
        </p:txBody>
      </p:sp>
      <p:sp>
        <p:nvSpPr>
          <p:cNvPr id="41" name="Espace réservé du numéro de diapositive 40">
            <a:extLst>
              <a:ext uri="{FF2B5EF4-FFF2-40B4-BE49-F238E27FC236}">
                <a16:creationId xmlns:a16="http://schemas.microsoft.com/office/drawing/2014/main" id="{F39421DD-239B-65FB-9100-A4394565368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3527604" y="3332268"/>
            <a:ext cx="1060323" cy="173037"/>
          </a:xfrm>
        </p:spPr>
        <p:txBody>
          <a:bodyPr/>
          <a:lstStyle/>
          <a:p>
            <a:fld id="{B6F15528-21DE-4FAA-801E-634DDDAF4B2B}" type="slidenum">
              <a:rPr lang="fr-BE" sz="900" smtClean="0">
                <a:solidFill>
                  <a:schemeClr val="bg1"/>
                </a:solidFill>
              </a:rPr>
              <a:t>19</a:t>
            </a:fld>
            <a:endParaRPr lang="fr-BE" sz="900" dirty="0">
              <a:solidFill>
                <a:schemeClr val="bg1"/>
              </a:solidFill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811448" y="3332268"/>
            <a:ext cx="1972806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fr-BE" sz="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Identifier des nœuds IoT en espionnant leur signal radio</a:t>
            </a:r>
            <a:endParaRPr sz="600" dirty="0">
              <a:latin typeface="Microsoft Sans Serif"/>
              <a:cs typeface="Microsoft Sans Serif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6ED29C4-291E-63A9-400D-5DEA0DBFC0C4}"/>
              </a:ext>
            </a:extLst>
          </p:cNvPr>
          <p:cNvSpPr txBox="1"/>
          <p:nvPr/>
        </p:nvSpPr>
        <p:spPr>
          <a:xfrm>
            <a:off x="247650" y="352352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Résultats pour la capture d’un signal LoRa</a:t>
            </a:r>
          </a:p>
        </p:txBody>
      </p:sp>
    </p:spTree>
    <p:extLst>
      <p:ext uri="{BB962C8B-B14F-4D97-AF65-F5344CB8AC3E}">
        <p14:creationId xmlns:p14="http://schemas.microsoft.com/office/powerpoint/2010/main" val="3998988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051"/>
            <a:ext cx="4608220" cy="189423"/>
            <a:chOff x="0" y="16903"/>
            <a:chExt cx="4608220" cy="212737"/>
          </a:xfrm>
        </p:grpSpPr>
        <p:sp>
          <p:nvSpPr>
            <p:cNvPr id="3" name="object 3"/>
            <p:cNvSpPr/>
            <p:nvPr/>
          </p:nvSpPr>
          <p:spPr>
            <a:xfrm>
              <a:off x="0" y="16903"/>
              <a:ext cx="1383030" cy="0"/>
            </a:xfrm>
            <a:custGeom>
              <a:avLst/>
              <a:gdLst/>
              <a:ahLst/>
              <a:cxnLst/>
              <a:rect l="l" t="t" r="r" b="b"/>
              <a:pathLst>
                <a:path w="1383030">
                  <a:moveTo>
                    <a:pt x="0" y="0"/>
                  </a:moveTo>
                  <a:lnTo>
                    <a:pt x="1382420" y="0"/>
                  </a:lnTo>
                </a:path>
              </a:pathLst>
            </a:custGeom>
            <a:ln w="33705">
              <a:solidFill>
                <a:srgbClr val="8600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82420" y="16903"/>
              <a:ext cx="3225800" cy="0"/>
            </a:xfrm>
            <a:custGeom>
              <a:avLst/>
              <a:gdLst/>
              <a:ahLst/>
              <a:cxnLst/>
              <a:rect l="l" t="t" r="r" b="b"/>
              <a:pathLst>
                <a:path w="3225800">
                  <a:moveTo>
                    <a:pt x="0" y="0"/>
                  </a:moveTo>
                  <a:lnTo>
                    <a:pt x="3225584" y="0"/>
                  </a:lnTo>
                </a:path>
              </a:pathLst>
            </a:custGeom>
            <a:ln w="33705">
              <a:solidFill>
                <a:schemeClr val="tx2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2155"/>
              <a:ext cx="4608195" cy="197485"/>
            </a:xfrm>
            <a:custGeom>
              <a:avLst/>
              <a:gdLst/>
              <a:ahLst/>
              <a:cxnLst/>
              <a:rect l="l" t="t" r="r" b="b"/>
              <a:pathLst>
                <a:path w="4608195" h="197485">
                  <a:moveTo>
                    <a:pt x="4608004" y="0"/>
                  </a:moveTo>
                  <a:lnTo>
                    <a:pt x="0" y="0"/>
                  </a:lnTo>
                  <a:lnTo>
                    <a:pt x="0" y="197370"/>
                  </a:lnTo>
                  <a:lnTo>
                    <a:pt x="4608004" y="197370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FF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0" y="3346500"/>
            <a:ext cx="4608195" cy="109855"/>
            <a:chOff x="0" y="3346500"/>
            <a:chExt cx="4608195" cy="109855"/>
          </a:xfrm>
        </p:grpSpPr>
        <p:sp>
          <p:nvSpPr>
            <p:cNvPr id="32" name="object 32"/>
            <p:cNvSpPr/>
            <p:nvPr/>
          </p:nvSpPr>
          <p:spPr>
            <a:xfrm>
              <a:off x="0" y="3346500"/>
              <a:ext cx="1383030" cy="109855"/>
            </a:xfrm>
            <a:custGeom>
              <a:avLst/>
              <a:gdLst/>
              <a:ahLst/>
              <a:cxnLst/>
              <a:rect l="l" t="t" r="r" b="b"/>
              <a:pathLst>
                <a:path w="1383030" h="109854">
                  <a:moveTo>
                    <a:pt x="1382420" y="0"/>
                  </a:moveTo>
                  <a:lnTo>
                    <a:pt x="0" y="0"/>
                  </a:lnTo>
                  <a:lnTo>
                    <a:pt x="0" y="109550"/>
                  </a:lnTo>
                  <a:lnTo>
                    <a:pt x="1382420" y="109550"/>
                  </a:lnTo>
                  <a:lnTo>
                    <a:pt x="1382420" y="0"/>
                  </a:lnTo>
                  <a:close/>
                </a:path>
              </a:pathLst>
            </a:custGeom>
            <a:solidFill>
              <a:srgbClr val="8600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382407" y="3346513"/>
              <a:ext cx="3225800" cy="109855"/>
            </a:xfrm>
            <a:custGeom>
              <a:avLst/>
              <a:gdLst/>
              <a:ahLst/>
              <a:cxnLst/>
              <a:rect l="l" t="t" r="r" b="b"/>
              <a:pathLst>
                <a:path w="3225800" h="109854">
                  <a:moveTo>
                    <a:pt x="3225584" y="0"/>
                  </a:moveTo>
                  <a:lnTo>
                    <a:pt x="2764752" y="0"/>
                  </a:lnTo>
                  <a:lnTo>
                    <a:pt x="1843176" y="0"/>
                  </a:lnTo>
                  <a:lnTo>
                    <a:pt x="0" y="0"/>
                  </a:lnTo>
                  <a:lnTo>
                    <a:pt x="0" y="109537"/>
                  </a:lnTo>
                  <a:lnTo>
                    <a:pt x="1843163" y="109537"/>
                  </a:lnTo>
                  <a:lnTo>
                    <a:pt x="2764752" y="109537"/>
                  </a:lnTo>
                  <a:lnTo>
                    <a:pt x="3225584" y="109537"/>
                  </a:lnTo>
                  <a:lnTo>
                    <a:pt x="3225584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fr-BE" spc="-45"/>
              <a:t>Tulippe-Hecq Arnaud</a:t>
            </a:r>
            <a:endParaRPr spc="-10" dirty="0"/>
          </a:p>
        </p:txBody>
      </p:sp>
      <p:sp>
        <p:nvSpPr>
          <p:cNvPr id="41" name="Espace réservé du numéro de diapositive 40">
            <a:extLst>
              <a:ext uri="{FF2B5EF4-FFF2-40B4-BE49-F238E27FC236}">
                <a16:creationId xmlns:a16="http://schemas.microsoft.com/office/drawing/2014/main" id="{F39421DD-239B-65FB-9100-A4394565368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45639" y="3332177"/>
            <a:ext cx="438784" cy="138499"/>
          </a:xfrm>
        </p:spPr>
        <p:txBody>
          <a:bodyPr/>
          <a:lstStyle/>
          <a:p>
            <a:fld id="{B6F15528-21DE-4FAA-801E-634DDDAF4B2B}" type="slidenum">
              <a:rPr lang="fr-BE" sz="900" smtClean="0">
                <a:solidFill>
                  <a:schemeClr val="bg1"/>
                </a:solidFill>
              </a:rPr>
              <a:t>2</a:t>
            </a:fld>
            <a:endParaRPr lang="fr-BE" sz="900" dirty="0">
              <a:solidFill>
                <a:schemeClr val="bg1"/>
              </a:solidFill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811448" y="3332268"/>
            <a:ext cx="1972806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fr-BE" sz="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Identifier des nœuds IoT en espionnant leur signal radio</a:t>
            </a:r>
            <a:endParaRPr sz="600" dirty="0">
              <a:latin typeface="Microsoft Sans Serif"/>
              <a:cs typeface="Microsoft Sans Serif"/>
            </a:endParaRPr>
          </a:p>
        </p:txBody>
      </p:sp>
      <p:graphicFrame>
        <p:nvGraphicFramePr>
          <p:cNvPr id="40" name="Content Placeholder 5">
            <a:extLst>
              <a:ext uri="{FF2B5EF4-FFF2-40B4-BE49-F238E27FC236}">
                <a16:creationId xmlns:a16="http://schemas.microsoft.com/office/drawing/2014/main" id="{82DD7BE7-821E-61A8-0A1B-A1AA24B8EF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8633673"/>
              </p:ext>
            </p:extLst>
          </p:nvPr>
        </p:nvGraphicFramePr>
        <p:xfrm>
          <a:off x="138747" y="388341"/>
          <a:ext cx="4351381" cy="2684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051"/>
            <a:ext cx="4608220" cy="189423"/>
            <a:chOff x="0" y="16903"/>
            <a:chExt cx="4608220" cy="212737"/>
          </a:xfrm>
        </p:grpSpPr>
        <p:sp>
          <p:nvSpPr>
            <p:cNvPr id="3" name="object 3"/>
            <p:cNvSpPr/>
            <p:nvPr/>
          </p:nvSpPr>
          <p:spPr>
            <a:xfrm>
              <a:off x="0" y="16903"/>
              <a:ext cx="1383030" cy="0"/>
            </a:xfrm>
            <a:custGeom>
              <a:avLst/>
              <a:gdLst/>
              <a:ahLst/>
              <a:cxnLst/>
              <a:rect l="l" t="t" r="r" b="b"/>
              <a:pathLst>
                <a:path w="1383030">
                  <a:moveTo>
                    <a:pt x="0" y="0"/>
                  </a:moveTo>
                  <a:lnTo>
                    <a:pt x="1382420" y="0"/>
                  </a:lnTo>
                </a:path>
              </a:pathLst>
            </a:custGeom>
            <a:ln w="33705">
              <a:solidFill>
                <a:srgbClr val="8600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82420" y="16903"/>
              <a:ext cx="3225800" cy="0"/>
            </a:xfrm>
            <a:custGeom>
              <a:avLst/>
              <a:gdLst/>
              <a:ahLst/>
              <a:cxnLst/>
              <a:rect l="l" t="t" r="r" b="b"/>
              <a:pathLst>
                <a:path w="3225800">
                  <a:moveTo>
                    <a:pt x="0" y="0"/>
                  </a:moveTo>
                  <a:lnTo>
                    <a:pt x="3225584" y="0"/>
                  </a:lnTo>
                </a:path>
              </a:pathLst>
            </a:custGeom>
            <a:ln w="33705">
              <a:solidFill>
                <a:schemeClr val="tx2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2155"/>
              <a:ext cx="4608195" cy="197485"/>
            </a:xfrm>
            <a:custGeom>
              <a:avLst/>
              <a:gdLst/>
              <a:ahLst/>
              <a:cxnLst/>
              <a:rect l="l" t="t" r="r" b="b"/>
              <a:pathLst>
                <a:path w="4608195" h="197485">
                  <a:moveTo>
                    <a:pt x="4608004" y="0"/>
                  </a:moveTo>
                  <a:lnTo>
                    <a:pt x="0" y="0"/>
                  </a:lnTo>
                  <a:lnTo>
                    <a:pt x="0" y="197370"/>
                  </a:lnTo>
                  <a:lnTo>
                    <a:pt x="4608004" y="197370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FFF4F4"/>
            </a:solidFill>
          </p:spPr>
          <p:txBody>
            <a:bodyPr wrap="square" lIns="0" tIns="0" rIns="0" bIns="0" rtlCol="0"/>
            <a:lstStyle/>
            <a:p>
              <a:r>
                <a:rPr lang="fr-BE" sz="1200" dirty="0"/>
                <a:t>Expérimentations et résultats</a:t>
              </a:r>
              <a:endParaRPr sz="1200" dirty="0"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0" y="3346500"/>
            <a:ext cx="4608195" cy="109855"/>
            <a:chOff x="0" y="3346500"/>
            <a:chExt cx="4608195" cy="109855"/>
          </a:xfrm>
        </p:grpSpPr>
        <p:sp>
          <p:nvSpPr>
            <p:cNvPr id="32" name="object 32"/>
            <p:cNvSpPr/>
            <p:nvPr/>
          </p:nvSpPr>
          <p:spPr>
            <a:xfrm>
              <a:off x="0" y="3346500"/>
              <a:ext cx="1383030" cy="109855"/>
            </a:xfrm>
            <a:custGeom>
              <a:avLst/>
              <a:gdLst/>
              <a:ahLst/>
              <a:cxnLst/>
              <a:rect l="l" t="t" r="r" b="b"/>
              <a:pathLst>
                <a:path w="1383030" h="109854">
                  <a:moveTo>
                    <a:pt x="1382420" y="0"/>
                  </a:moveTo>
                  <a:lnTo>
                    <a:pt x="0" y="0"/>
                  </a:lnTo>
                  <a:lnTo>
                    <a:pt x="0" y="109550"/>
                  </a:lnTo>
                  <a:lnTo>
                    <a:pt x="1382420" y="109550"/>
                  </a:lnTo>
                  <a:lnTo>
                    <a:pt x="1382420" y="0"/>
                  </a:lnTo>
                  <a:close/>
                </a:path>
              </a:pathLst>
            </a:custGeom>
            <a:solidFill>
              <a:srgbClr val="8600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382407" y="3346513"/>
              <a:ext cx="3225800" cy="109855"/>
            </a:xfrm>
            <a:custGeom>
              <a:avLst/>
              <a:gdLst/>
              <a:ahLst/>
              <a:cxnLst/>
              <a:rect l="l" t="t" r="r" b="b"/>
              <a:pathLst>
                <a:path w="3225800" h="109854">
                  <a:moveTo>
                    <a:pt x="3225584" y="0"/>
                  </a:moveTo>
                  <a:lnTo>
                    <a:pt x="2764752" y="0"/>
                  </a:lnTo>
                  <a:lnTo>
                    <a:pt x="1843176" y="0"/>
                  </a:lnTo>
                  <a:lnTo>
                    <a:pt x="0" y="0"/>
                  </a:lnTo>
                  <a:lnTo>
                    <a:pt x="0" y="109537"/>
                  </a:lnTo>
                  <a:lnTo>
                    <a:pt x="1843163" y="109537"/>
                  </a:lnTo>
                  <a:lnTo>
                    <a:pt x="2764752" y="109537"/>
                  </a:lnTo>
                  <a:lnTo>
                    <a:pt x="3225584" y="109537"/>
                  </a:lnTo>
                  <a:lnTo>
                    <a:pt x="3225584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fr-BE" spc="-45"/>
              <a:t>Tulippe-Hecq Arnaud</a:t>
            </a:r>
            <a:endParaRPr spc="-10" dirty="0"/>
          </a:p>
        </p:txBody>
      </p:sp>
      <p:sp>
        <p:nvSpPr>
          <p:cNvPr id="41" name="Espace réservé du numéro de diapositive 40">
            <a:extLst>
              <a:ext uri="{FF2B5EF4-FFF2-40B4-BE49-F238E27FC236}">
                <a16:creationId xmlns:a16="http://schemas.microsoft.com/office/drawing/2014/main" id="{F39421DD-239B-65FB-9100-A4394565368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3514312" y="3332268"/>
            <a:ext cx="1060323" cy="173037"/>
          </a:xfrm>
        </p:spPr>
        <p:txBody>
          <a:bodyPr/>
          <a:lstStyle/>
          <a:p>
            <a:fld id="{B6F15528-21DE-4FAA-801E-634DDDAF4B2B}" type="slidenum">
              <a:rPr lang="fr-BE" sz="900" smtClean="0">
                <a:solidFill>
                  <a:schemeClr val="bg1"/>
                </a:solidFill>
              </a:rPr>
              <a:t>20</a:t>
            </a:fld>
            <a:endParaRPr lang="fr-BE" sz="900" dirty="0">
              <a:solidFill>
                <a:schemeClr val="bg1"/>
              </a:solidFill>
            </a:endParaRP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96FAB7BA-EDC6-471E-BEEF-16A4C7043C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33388"/>
            <a:ext cx="3371850" cy="508000"/>
          </a:xfrm>
        </p:spPr>
        <p:txBody>
          <a:bodyPr/>
          <a:lstStyle/>
          <a:p>
            <a:pPr algn="l"/>
            <a:br>
              <a:rPr lang="fr-BE" sz="1800" dirty="0">
                <a:solidFill>
                  <a:schemeClr val="tx1"/>
                </a:solidFill>
              </a:rPr>
            </a:br>
            <a:endParaRPr lang="fr-BE" sz="1800" dirty="0">
              <a:solidFill>
                <a:schemeClr val="tx1"/>
              </a:solidFill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811448" y="3332268"/>
            <a:ext cx="1972806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fr-BE" sz="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Identifier des nœuds IoT en espionnant leur signal radio</a:t>
            </a:r>
            <a:endParaRPr sz="600" dirty="0">
              <a:latin typeface="Microsoft Sans Serif"/>
              <a:cs typeface="Microsoft Sans Serif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6ED29C4-291E-63A9-400D-5DEA0DBFC0C4}"/>
              </a:ext>
            </a:extLst>
          </p:cNvPr>
          <p:cNvSpPr txBox="1"/>
          <p:nvPr/>
        </p:nvSpPr>
        <p:spPr>
          <a:xfrm>
            <a:off x="354754" y="366395"/>
            <a:ext cx="408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Centres des signatures (25 captures)</a:t>
            </a:r>
          </a:p>
        </p:txBody>
      </p:sp>
      <p:pic>
        <p:nvPicPr>
          <p:cNvPr id="17" name="Image 16" descr="Une image contenant texte, capture d’écran, affichage, nombre&#10;&#10;Description générée automatiquement">
            <a:extLst>
              <a:ext uri="{FF2B5EF4-FFF2-40B4-BE49-F238E27FC236}">
                <a16:creationId xmlns:a16="http://schemas.microsoft.com/office/drawing/2014/main" id="{4A552E58-5CF7-50B2-22E2-28E5DB9E14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754380"/>
            <a:ext cx="3084146" cy="233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87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051"/>
            <a:ext cx="4608220" cy="189423"/>
            <a:chOff x="0" y="16903"/>
            <a:chExt cx="4608220" cy="212737"/>
          </a:xfrm>
        </p:grpSpPr>
        <p:sp>
          <p:nvSpPr>
            <p:cNvPr id="3" name="object 3"/>
            <p:cNvSpPr/>
            <p:nvPr/>
          </p:nvSpPr>
          <p:spPr>
            <a:xfrm>
              <a:off x="0" y="16903"/>
              <a:ext cx="1383030" cy="0"/>
            </a:xfrm>
            <a:custGeom>
              <a:avLst/>
              <a:gdLst/>
              <a:ahLst/>
              <a:cxnLst/>
              <a:rect l="l" t="t" r="r" b="b"/>
              <a:pathLst>
                <a:path w="1383030">
                  <a:moveTo>
                    <a:pt x="0" y="0"/>
                  </a:moveTo>
                  <a:lnTo>
                    <a:pt x="1382420" y="0"/>
                  </a:lnTo>
                </a:path>
              </a:pathLst>
            </a:custGeom>
            <a:ln w="33705">
              <a:solidFill>
                <a:srgbClr val="8600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82420" y="16903"/>
              <a:ext cx="3225800" cy="0"/>
            </a:xfrm>
            <a:custGeom>
              <a:avLst/>
              <a:gdLst/>
              <a:ahLst/>
              <a:cxnLst/>
              <a:rect l="l" t="t" r="r" b="b"/>
              <a:pathLst>
                <a:path w="3225800">
                  <a:moveTo>
                    <a:pt x="0" y="0"/>
                  </a:moveTo>
                  <a:lnTo>
                    <a:pt x="3225584" y="0"/>
                  </a:lnTo>
                </a:path>
              </a:pathLst>
            </a:custGeom>
            <a:ln w="33705">
              <a:solidFill>
                <a:schemeClr val="tx2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2155"/>
              <a:ext cx="4608195" cy="197485"/>
            </a:xfrm>
            <a:custGeom>
              <a:avLst/>
              <a:gdLst/>
              <a:ahLst/>
              <a:cxnLst/>
              <a:rect l="l" t="t" r="r" b="b"/>
              <a:pathLst>
                <a:path w="4608195" h="197485">
                  <a:moveTo>
                    <a:pt x="4608004" y="0"/>
                  </a:moveTo>
                  <a:lnTo>
                    <a:pt x="0" y="0"/>
                  </a:lnTo>
                  <a:lnTo>
                    <a:pt x="0" y="197370"/>
                  </a:lnTo>
                  <a:lnTo>
                    <a:pt x="4608004" y="197370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FFF4F4"/>
            </a:solidFill>
          </p:spPr>
          <p:txBody>
            <a:bodyPr wrap="square" lIns="0" tIns="0" rIns="0" bIns="0" rtlCol="0"/>
            <a:lstStyle/>
            <a:p>
              <a:r>
                <a:rPr lang="fr-BE" sz="1200" dirty="0"/>
                <a:t>Expérimentations et résultats</a:t>
              </a:r>
              <a:endParaRPr sz="1200" dirty="0"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0" y="3346500"/>
            <a:ext cx="4608195" cy="109855"/>
            <a:chOff x="0" y="3346500"/>
            <a:chExt cx="4608195" cy="109855"/>
          </a:xfrm>
        </p:grpSpPr>
        <p:sp>
          <p:nvSpPr>
            <p:cNvPr id="32" name="object 32"/>
            <p:cNvSpPr/>
            <p:nvPr/>
          </p:nvSpPr>
          <p:spPr>
            <a:xfrm>
              <a:off x="0" y="3346500"/>
              <a:ext cx="1383030" cy="109855"/>
            </a:xfrm>
            <a:custGeom>
              <a:avLst/>
              <a:gdLst/>
              <a:ahLst/>
              <a:cxnLst/>
              <a:rect l="l" t="t" r="r" b="b"/>
              <a:pathLst>
                <a:path w="1383030" h="109854">
                  <a:moveTo>
                    <a:pt x="1382420" y="0"/>
                  </a:moveTo>
                  <a:lnTo>
                    <a:pt x="0" y="0"/>
                  </a:lnTo>
                  <a:lnTo>
                    <a:pt x="0" y="109550"/>
                  </a:lnTo>
                  <a:lnTo>
                    <a:pt x="1382420" y="109550"/>
                  </a:lnTo>
                  <a:lnTo>
                    <a:pt x="1382420" y="0"/>
                  </a:lnTo>
                  <a:close/>
                </a:path>
              </a:pathLst>
            </a:custGeom>
            <a:solidFill>
              <a:srgbClr val="8600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382407" y="3346513"/>
              <a:ext cx="3225800" cy="109855"/>
            </a:xfrm>
            <a:custGeom>
              <a:avLst/>
              <a:gdLst/>
              <a:ahLst/>
              <a:cxnLst/>
              <a:rect l="l" t="t" r="r" b="b"/>
              <a:pathLst>
                <a:path w="3225800" h="109854">
                  <a:moveTo>
                    <a:pt x="3225584" y="0"/>
                  </a:moveTo>
                  <a:lnTo>
                    <a:pt x="2764752" y="0"/>
                  </a:lnTo>
                  <a:lnTo>
                    <a:pt x="1843176" y="0"/>
                  </a:lnTo>
                  <a:lnTo>
                    <a:pt x="0" y="0"/>
                  </a:lnTo>
                  <a:lnTo>
                    <a:pt x="0" y="109537"/>
                  </a:lnTo>
                  <a:lnTo>
                    <a:pt x="1843163" y="109537"/>
                  </a:lnTo>
                  <a:lnTo>
                    <a:pt x="2764752" y="109537"/>
                  </a:lnTo>
                  <a:lnTo>
                    <a:pt x="3225584" y="109537"/>
                  </a:lnTo>
                  <a:lnTo>
                    <a:pt x="3225584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fr-BE" spc="-45"/>
              <a:t>Tulippe-Hecq Arnaud</a:t>
            </a:r>
            <a:endParaRPr spc="-10" dirty="0"/>
          </a:p>
        </p:txBody>
      </p:sp>
      <p:sp>
        <p:nvSpPr>
          <p:cNvPr id="41" name="Espace réservé du numéro de diapositive 40">
            <a:extLst>
              <a:ext uri="{FF2B5EF4-FFF2-40B4-BE49-F238E27FC236}">
                <a16:creationId xmlns:a16="http://schemas.microsoft.com/office/drawing/2014/main" id="{F39421DD-239B-65FB-9100-A4394565368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3514312" y="3332268"/>
            <a:ext cx="1060323" cy="173037"/>
          </a:xfrm>
        </p:spPr>
        <p:txBody>
          <a:bodyPr/>
          <a:lstStyle/>
          <a:p>
            <a:fld id="{B6F15528-21DE-4FAA-801E-634DDDAF4B2B}" type="slidenum">
              <a:rPr lang="fr-BE" sz="900" smtClean="0">
                <a:solidFill>
                  <a:schemeClr val="bg1"/>
                </a:solidFill>
              </a:rPr>
              <a:t>21</a:t>
            </a:fld>
            <a:endParaRPr lang="fr-BE" sz="900" dirty="0">
              <a:solidFill>
                <a:schemeClr val="bg1"/>
              </a:solidFill>
            </a:endParaRP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96FAB7BA-EDC6-471E-BEEF-16A4C7043C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33388"/>
            <a:ext cx="3371850" cy="508000"/>
          </a:xfrm>
        </p:spPr>
        <p:txBody>
          <a:bodyPr/>
          <a:lstStyle/>
          <a:p>
            <a:pPr algn="l"/>
            <a:br>
              <a:rPr lang="fr-BE" sz="1800" dirty="0">
                <a:solidFill>
                  <a:schemeClr val="tx1"/>
                </a:solidFill>
              </a:rPr>
            </a:br>
            <a:endParaRPr lang="fr-BE" sz="1800" dirty="0">
              <a:solidFill>
                <a:schemeClr val="tx1"/>
              </a:solidFill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811448" y="3332268"/>
            <a:ext cx="1972806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fr-BE" sz="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Identifier des nœuds IoT en espionnant leur signal radio</a:t>
            </a:r>
            <a:endParaRPr sz="600" dirty="0">
              <a:latin typeface="Microsoft Sans Serif"/>
              <a:cs typeface="Microsoft Sans Serif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6ED29C4-291E-63A9-400D-5DEA0DBFC0C4}"/>
              </a:ext>
            </a:extLst>
          </p:cNvPr>
          <p:cNvSpPr txBox="1"/>
          <p:nvPr/>
        </p:nvSpPr>
        <p:spPr>
          <a:xfrm>
            <a:off x="-58103" y="256107"/>
            <a:ext cx="472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Analyse de la forme géométrique de la signature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347131CC-0EB6-606A-234F-4F47266A39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280615"/>
              </p:ext>
            </p:extLst>
          </p:nvPr>
        </p:nvGraphicFramePr>
        <p:xfrm>
          <a:off x="738345" y="649901"/>
          <a:ext cx="3131502" cy="2499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43834">
                  <a:extLst>
                    <a:ext uri="{9D8B030D-6E8A-4147-A177-3AD203B41FA5}">
                      <a16:colId xmlns:a16="http://schemas.microsoft.com/office/drawing/2014/main" val="6193118"/>
                    </a:ext>
                  </a:extLst>
                </a:gridCol>
                <a:gridCol w="1043834">
                  <a:extLst>
                    <a:ext uri="{9D8B030D-6E8A-4147-A177-3AD203B41FA5}">
                      <a16:colId xmlns:a16="http://schemas.microsoft.com/office/drawing/2014/main" val="2768050344"/>
                    </a:ext>
                  </a:extLst>
                </a:gridCol>
                <a:gridCol w="1043834">
                  <a:extLst>
                    <a:ext uri="{9D8B030D-6E8A-4147-A177-3AD203B41FA5}">
                      <a16:colId xmlns:a16="http://schemas.microsoft.com/office/drawing/2014/main" val="2622543194"/>
                    </a:ext>
                  </a:extLst>
                </a:gridCol>
              </a:tblGrid>
              <a:tr h="246259">
                <a:tc>
                  <a:txBody>
                    <a:bodyPr/>
                    <a:lstStyle/>
                    <a:p>
                      <a:r>
                        <a:rPr lang="fr-BE" sz="1400" dirty="0"/>
                        <a:t>RN2483 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400" dirty="0"/>
                        <a:t>RN2483 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400" dirty="0"/>
                        <a:t>RN2483 #3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619311"/>
                  </a:ext>
                </a:extLst>
              </a:tr>
              <a:tr h="246259">
                <a:tc>
                  <a:txBody>
                    <a:bodyPr/>
                    <a:lstStyle/>
                    <a:p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343125"/>
                  </a:ext>
                </a:extLst>
              </a:tr>
              <a:tr h="246259">
                <a:tc>
                  <a:txBody>
                    <a:bodyPr/>
                    <a:lstStyle/>
                    <a:p>
                      <a:endParaRPr lang="fr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168604"/>
                  </a:ext>
                </a:extLst>
              </a:tr>
              <a:tr h="246259">
                <a:tc>
                  <a:txBody>
                    <a:bodyPr/>
                    <a:lstStyle/>
                    <a:p>
                      <a:endParaRPr lang="fr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678826"/>
                  </a:ext>
                </a:extLst>
              </a:tr>
              <a:tr h="246259">
                <a:tc>
                  <a:txBody>
                    <a:bodyPr/>
                    <a:lstStyle/>
                    <a:p>
                      <a:endParaRPr lang="fr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842547"/>
                  </a:ext>
                </a:extLst>
              </a:tr>
              <a:tr h="246259">
                <a:tc>
                  <a:txBody>
                    <a:bodyPr/>
                    <a:lstStyle/>
                    <a:p>
                      <a:endParaRPr lang="fr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097206"/>
                  </a:ext>
                </a:extLst>
              </a:tr>
              <a:tr h="246259">
                <a:tc>
                  <a:txBody>
                    <a:bodyPr/>
                    <a:lstStyle/>
                    <a:p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83100"/>
                  </a:ext>
                </a:extLst>
              </a:tr>
            </a:tbl>
          </a:graphicData>
        </a:graphic>
      </p:graphicFrame>
      <p:pic>
        <p:nvPicPr>
          <p:cNvPr id="9" name="Image 8" descr="Une image contenant Dessin d’enfant, Caractère coloré, art&#10;&#10;Description générée automatiquement">
            <a:extLst>
              <a:ext uri="{FF2B5EF4-FFF2-40B4-BE49-F238E27FC236}">
                <a16:creationId xmlns:a16="http://schemas.microsoft.com/office/drawing/2014/main" id="{3BDAFAD1-9F38-E753-5EF1-F06DAAED47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66" y="988384"/>
            <a:ext cx="508920" cy="320026"/>
          </a:xfrm>
          <a:prstGeom prst="rect">
            <a:avLst/>
          </a:prstGeom>
        </p:spPr>
      </p:pic>
      <p:pic>
        <p:nvPicPr>
          <p:cNvPr id="12" name="Image 11" descr="Une image contenant dessin, croquis, Caractère coloré, Dessin d’enfant&#10;&#10;Description générée automatiquement">
            <a:extLst>
              <a:ext uri="{FF2B5EF4-FFF2-40B4-BE49-F238E27FC236}">
                <a16:creationId xmlns:a16="http://schemas.microsoft.com/office/drawing/2014/main" id="{4A274C48-8268-4F21-57AF-7CA5E6EAA4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74" y="1351422"/>
            <a:ext cx="508919" cy="320027"/>
          </a:xfrm>
          <a:prstGeom prst="rect">
            <a:avLst/>
          </a:prstGeom>
        </p:spPr>
      </p:pic>
      <p:pic>
        <p:nvPicPr>
          <p:cNvPr id="14" name="Image 13" descr="Une image contenant Dessin d’enfant, dessin, croquis, Caractère coloré&#10;&#10;Description générée automatiquement">
            <a:extLst>
              <a:ext uri="{FF2B5EF4-FFF2-40B4-BE49-F238E27FC236}">
                <a16:creationId xmlns:a16="http://schemas.microsoft.com/office/drawing/2014/main" id="{B34C1402-F452-E1C0-F02F-4D37B7577D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75" y="1714880"/>
            <a:ext cx="508918" cy="319191"/>
          </a:xfrm>
          <a:prstGeom prst="rect">
            <a:avLst/>
          </a:prstGeom>
        </p:spPr>
      </p:pic>
      <p:pic>
        <p:nvPicPr>
          <p:cNvPr id="16" name="Image 15" descr="Une image contenant dessin, Caractère coloré, Dessin d’enfant, art&#10;&#10;Description générée automatiquement">
            <a:extLst>
              <a:ext uri="{FF2B5EF4-FFF2-40B4-BE49-F238E27FC236}">
                <a16:creationId xmlns:a16="http://schemas.microsoft.com/office/drawing/2014/main" id="{010102C9-B911-05CB-F0EC-12981F6832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65" y="2080519"/>
            <a:ext cx="508918" cy="307306"/>
          </a:xfrm>
          <a:prstGeom prst="rect">
            <a:avLst/>
          </a:prstGeom>
        </p:spPr>
      </p:pic>
      <p:pic>
        <p:nvPicPr>
          <p:cNvPr id="19" name="Image 18" descr="Une image contenant Dessin d’enfant, dessin, Caractère coloré, art&#10;&#10;Description générée automatiquement">
            <a:extLst>
              <a:ext uri="{FF2B5EF4-FFF2-40B4-BE49-F238E27FC236}">
                <a16:creationId xmlns:a16="http://schemas.microsoft.com/office/drawing/2014/main" id="{E763A314-A817-96EE-5AD3-05CA641063F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74" y="2434273"/>
            <a:ext cx="516309" cy="317624"/>
          </a:xfrm>
          <a:prstGeom prst="rect">
            <a:avLst/>
          </a:prstGeom>
        </p:spPr>
      </p:pic>
      <p:pic>
        <p:nvPicPr>
          <p:cNvPr id="21" name="Image 20" descr="Une image contenant dessin, croquis, art, Dessin d’enfant&#10;&#10;Description générée automatiquement">
            <a:extLst>
              <a:ext uri="{FF2B5EF4-FFF2-40B4-BE49-F238E27FC236}">
                <a16:creationId xmlns:a16="http://schemas.microsoft.com/office/drawing/2014/main" id="{235AC83F-1337-53CE-CEFC-61E34CA84AD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74" y="2806180"/>
            <a:ext cx="516309" cy="317624"/>
          </a:xfrm>
          <a:prstGeom prst="rect">
            <a:avLst/>
          </a:prstGeom>
        </p:spPr>
      </p:pic>
      <p:pic>
        <p:nvPicPr>
          <p:cNvPr id="23" name="Image 22" descr="Une image contenant dessin humoristique, Dessin d’enfant, art&#10;&#10;Description générée automatiquement">
            <a:extLst>
              <a:ext uri="{FF2B5EF4-FFF2-40B4-BE49-F238E27FC236}">
                <a16:creationId xmlns:a16="http://schemas.microsoft.com/office/drawing/2014/main" id="{EED07233-56D2-5849-CF72-B5749D56132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636" y="978374"/>
            <a:ext cx="508920" cy="320009"/>
          </a:xfrm>
          <a:prstGeom prst="rect">
            <a:avLst/>
          </a:prstGeom>
        </p:spPr>
      </p:pic>
      <p:pic>
        <p:nvPicPr>
          <p:cNvPr id="25" name="Image 24" descr="Une image contenant dessin, Dessin d’enfant, croquis, Caractère coloré&#10;&#10;Description générée automatiquement">
            <a:extLst>
              <a:ext uri="{FF2B5EF4-FFF2-40B4-BE49-F238E27FC236}">
                <a16:creationId xmlns:a16="http://schemas.microsoft.com/office/drawing/2014/main" id="{15C83BFC-A323-4051-FBD4-135E16B150D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221" y="1327719"/>
            <a:ext cx="508919" cy="329394"/>
          </a:xfrm>
          <a:prstGeom prst="rect">
            <a:avLst/>
          </a:prstGeom>
        </p:spPr>
      </p:pic>
      <p:pic>
        <p:nvPicPr>
          <p:cNvPr id="27" name="Image 26" descr="Une image contenant Caractère coloré, dessin, Graphique, art&#10;&#10;Description générée automatiquement">
            <a:extLst>
              <a:ext uri="{FF2B5EF4-FFF2-40B4-BE49-F238E27FC236}">
                <a16:creationId xmlns:a16="http://schemas.microsoft.com/office/drawing/2014/main" id="{E76E58B2-EE1F-2FD8-73C6-8AA6D2C9D75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538" y="1702343"/>
            <a:ext cx="508917" cy="328752"/>
          </a:xfrm>
          <a:prstGeom prst="rect">
            <a:avLst/>
          </a:prstGeom>
        </p:spPr>
      </p:pic>
      <p:pic>
        <p:nvPicPr>
          <p:cNvPr id="29" name="Image 28" descr="Une image contenant dessin, Dessin d’enfant, croquis, Caractère coloré&#10;&#10;Description générée automatiquement">
            <a:extLst>
              <a:ext uri="{FF2B5EF4-FFF2-40B4-BE49-F238E27FC236}">
                <a16:creationId xmlns:a16="http://schemas.microsoft.com/office/drawing/2014/main" id="{5A920C7E-18DE-7E94-CE04-788F9465896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635" y="2068068"/>
            <a:ext cx="512819" cy="326776"/>
          </a:xfrm>
          <a:prstGeom prst="rect">
            <a:avLst/>
          </a:prstGeom>
        </p:spPr>
      </p:pic>
      <p:pic>
        <p:nvPicPr>
          <p:cNvPr id="34" name="Image 33" descr="Une image contenant dessin, Caractère coloré, Dessin d’enfant, croquis&#10;&#10;Description générée automatiquement">
            <a:extLst>
              <a:ext uri="{FF2B5EF4-FFF2-40B4-BE49-F238E27FC236}">
                <a16:creationId xmlns:a16="http://schemas.microsoft.com/office/drawing/2014/main" id="{35ED7869-6362-7B76-B39C-2B5C6D2491E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636" y="2439431"/>
            <a:ext cx="512818" cy="307307"/>
          </a:xfrm>
          <a:prstGeom prst="rect">
            <a:avLst/>
          </a:prstGeom>
        </p:spPr>
      </p:pic>
      <p:pic>
        <p:nvPicPr>
          <p:cNvPr id="38" name="Image 37" descr="Une image contenant croquis, dessin, Dessin d’enfant, art&#10;&#10;Description générée automatiquement">
            <a:extLst>
              <a:ext uri="{FF2B5EF4-FFF2-40B4-BE49-F238E27FC236}">
                <a16:creationId xmlns:a16="http://schemas.microsoft.com/office/drawing/2014/main" id="{8C4C746C-CA6B-68A0-6A77-48C23A5A2F3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636" y="2799494"/>
            <a:ext cx="505504" cy="326776"/>
          </a:xfrm>
          <a:prstGeom prst="rect">
            <a:avLst/>
          </a:prstGeom>
        </p:spPr>
      </p:pic>
      <p:pic>
        <p:nvPicPr>
          <p:cNvPr id="40" name="Image 39" descr="Une image contenant dessin, Caractère coloré, Dessin d’enfant, art&#10;&#10;Description générée automatiquement">
            <a:extLst>
              <a:ext uri="{FF2B5EF4-FFF2-40B4-BE49-F238E27FC236}">
                <a16:creationId xmlns:a16="http://schemas.microsoft.com/office/drawing/2014/main" id="{D9F834FC-C3D8-DE3F-1F1E-56B2B2C2F2E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206" y="979594"/>
            <a:ext cx="508920" cy="318789"/>
          </a:xfrm>
          <a:prstGeom prst="rect">
            <a:avLst/>
          </a:prstGeom>
        </p:spPr>
      </p:pic>
      <p:pic>
        <p:nvPicPr>
          <p:cNvPr id="43" name="Image 42" descr="Une image contenant Caractère coloré, Lilas, violet, dessin&#10;&#10;Description générée automatiquement">
            <a:extLst>
              <a:ext uri="{FF2B5EF4-FFF2-40B4-BE49-F238E27FC236}">
                <a16:creationId xmlns:a16="http://schemas.microsoft.com/office/drawing/2014/main" id="{EB2414F4-DA31-B1DB-82DB-F8FC245957C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206" y="1337579"/>
            <a:ext cx="508920" cy="318790"/>
          </a:xfrm>
          <a:prstGeom prst="rect">
            <a:avLst/>
          </a:prstGeom>
        </p:spPr>
      </p:pic>
      <p:pic>
        <p:nvPicPr>
          <p:cNvPr id="45" name="Image 44" descr="Une image contenant Dessin d’enfant, croquis, Caractère coloré, dessin&#10;&#10;Description générée automatiquement">
            <a:extLst>
              <a:ext uri="{FF2B5EF4-FFF2-40B4-BE49-F238E27FC236}">
                <a16:creationId xmlns:a16="http://schemas.microsoft.com/office/drawing/2014/main" id="{47437A95-4A5B-E18A-F325-EBF231D5D137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206" y="1702343"/>
            <a:ext cx="518219" cy="328752"/>
          </a:xfrm>
          <a:prstGeom prst="rect">
            <a:avLst/>
          </a:prstGeom>
        </p:spPr>
      </p:pic>
      <p:pic>
        <p:nvPicPr>
          <p:cNvPr id="47" name="Image 46" descr="Une image contenant Dessin d’enfant, croquis, dessin, art&#10;&#10;Description générée automatiquement">
            <a:extLst>
              <a:ext uri="{FF2B5EF4-FFF2-40B4-BE49-F238E27FC236}">
                <a16:creationId xmlns:a16="http://schemas.microsoft.com/office/drawing/2014/main" id="{2DC50E54-F1E3-35B0-36F0-B5B5D1D59106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206" y="2059840"/>
            <a:ext cx="518218" cy="335003"/>
          </a:xfrm>
          <a:prstGeom prst="rect">
            <a:avLst/>
          </a:prstGeom>
        </p:spPr>
      </p:pic>
      <p:pic>
        <p:nvPicPr>
          <p:cNvPr id="49" name="Image 48" descr="Une image contenant Caractère coloré, Dessin d’enfant, art, dessin&#10;&#10;Description générée automatiquement">
            <a:extLst>
              <a:ext uri="{FF2B5EF4-FFF2-40B4-BE49-F238E27FC236}">
                <a16:creationId xmlns:a16="http://schemas.microsoft.com/office/drawing/2014/main" id="{759C1702-E51C-D306-5474-9A02CAB7D935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515" y="2435096"/>
            <a:ext cx="503611" cy="335003"/>
          </a:xfrm>
          <a:prstGeom prst="rect">
            <a:avLst/>
          </a:prstGeom>
        </p:spPr>
      </p:pic>
      <p:pic>
        <p:nvPicPr>
          <p:cNvPr id="51" name="Image 50" descr="Une image contenant dessin, croquis, art, Dessin d’enfant&#10;&#10;Description générée automatiquement">
            <a:extLst>
              <a:ext uri="{FF2B5EF4-FFF2-40B4-BE49-F238E27FC236}">
                <a16:creationId xmlns:a16="http://schemas.microsoft.com/office/drawing/2014/main" id="{58AACA6F-E175-D1AC-2EDE-0595E04016E1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515" y="2787575"/>
            <a:ext cx="503611" cy="35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86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051"/>
            <a:ext cx="4608220" cy="189423"/>
            <a:chOff x="0" y="16903"/>
            <a:chExt cx="4608220" cy="212737"/>
          </a:xfrm>
        </p:grpSpPr>
        <p:sp>
          <p:nvSpPr>
            <p:cNvPr id="3" name="object 3"/>
            <p:cNvSpPr/>
            <p:nvPr/>
          </p:nvSpPr>
          <p:spPr>
            <a:xfrm>
              <a:off x="0" y="16903"/>
              <a:ext cx="1383030" cy="0"/>
            </a:xfrm>
            <a:custGeom>
              <a:avLst/>
              <a:gdLst/>
              <a:ahLst/>
              <a:cxnLst/>
              <a:rect l="l" t="t" r="r" b="b"/>
              <a:pathLst>
                <a:path w="1383030">
                  <a:moveTo>
                    <a:pt x="0" y="0"/>
                  </a:moveTo>
                  <a:lnTo>
                    <a:pt x="1382420" y="0"/>
                  </a:lnTo>
                </a:path>
              </a:pathLst>
            </a:custGeom>
            <a:ln w="33705">
              <a:solidFill>
                <a:srgbClr val="8600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82420" y="16903"/>
              <a:ext cx="3225800" cy="0"/>
            </a:xfrm>
            <a:custGeom>
              <a:avLst/>
              <a:gdLst/>
              <a:ahLst/>
              <a:cxnLst/>
              <a:rect l="l" t="t" r="r" b="b"/>
              <a:pathLst>
                <a:path w="3225800">
                  <a:moveTo>
                    <a:pt x="0" y="0"/>
                  </a:moveTo>
                  <a:lnTo>
                    <a:pt x="3225584" y="0"/>
                  </a:lnTo>
                </a:path>
              </a:pathLst>
            </a:custGeom>
            <a:ln w="33705">
              <a:solidFill>
                <a:schemeClr val="tx2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2155"/>
              <a:ext cx="4608195" cy="197485"/>
            </a:xfrm>
            <a:custGeom>
              <a:avLst/>
              <a:gdLst/>
              <a:ahLst/>
              <a:cxnLst/>
              <a:rect l="l" t="t" r="r" b="b"/>
              <a:pathLst>
                <a:path w="4608195" h="197485">
                  <a:moveTo>
                    <a:pt x="4608004" y="0"/>
                  </a:moveTo>
                  <a:lnTo>
                    <a:pt x="0" y="0"/>
                  </a:lnTo>
                  <a:lnTo>
                    <a:pt x="0" y="197370"/>
                  </a:lnTo>
                  <a:lnTo>
                    <a:pt x="4608004" y="197370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FFF4F4"/>
            </a:solidFill>
          </p:spPr>
          <p:txBody>
            <a:bodyPr wrap="square" lIns="0" tIns="0" rIns="0" bIns="0" rtlCol="0"/>
            <a:lstStyle/>
            <a:p>
              <a:r>
                <a:rPr lang="fr-BE" sz="1200" dirty="0"/>
                <a:t>Expérimentations et résultats</a:t>
              </a:r>
              <a:endParaRPr sz="1200" dirty="0"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0" y="3346500"/>
            <a:ext cx="4608195" cy="109855"/>
            <a:chOff x="0" y="3346500"/>
            <a:chExt cx="4608195" cy="109855"/>
          </a:xfrm>
        </p:grpSpPr>
        <p:sp>
          <p:nvSpPr>
            <p:cNvPr id="32" name="object 32"/>
            <p:cNvSpPr/>
            <p:nvPr/>
          </p:nvSpPr>
          <p:spPr>
            <a:xfrm>
              <a:off x="0" y="3346500"/>
              <a:ext cx="1383030" cy="109855"/>
            </a:xfrm>
            <a:custGeom>
              <a:avLst/>
              <a:gdLst/>
              <a:ahLst/>
              <a:cxnLst/>
              <a:rect l="l" t="t" r="r" b="b"/>
              <a:pathLst>
                <a:path w="1383030" h="109854">
                  <a:moveTo>
                    <a:pt x="1382420" y="0"/>
                  </a:moveTo>
                  <a:lnTo>
                    <a:pt x="0" y="0"/>
                  </a:lnTo>
                  <a:lnTo>
                    <a:pt x="0" y="109550"/>
                  </a:lnTo>
                  <a:lnTo>
                    <a:pt x="1382420" y="109550"/>
                  </a:lnTo>
                  <a:lnTo>
                    <a:pt x="1382420" y="0"/>
                  </a:lnTo>
                  <a:close/>
                </a:path>
              </a:pathLst>
            </a:custGeom>
            <a:solidFill>
              <a:srgbClr val="8600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382407" y="3346513"/>
              <a:ext cx="3225800" cy="109855"/>
            </a:xfrm>
            <a:custGeom>
              <a:avLst/>
              <a:gdLst/>
              <a:ahLst/>
              <a:cxnLst/>
              <a:rect l="l" t="t" r="r" b="b"/>
              <a:pathLst>
                <a:path w="3225800" h="109854">
                  <a:moveTo>
                    <a:pt x="3225584" y="0"/>
                  </a:moveTo>
                  <a:lnTo>
                    <a:pt x="2764752" y="0"/>
                  </a:lnTo>
                  <a:lnTo>
                    <a:pt x="1843176" y="0"/>
                  </a:lnTo>
                  <a:lnTo>
                    <a:pt x="0" y="0"/>
                  </a:lnTo>
                  <a:lnTo>
                    <a:pt x="0" y="109537"/>
                  </a:lnTo>
                  <a:lnTo>
                    <a:pt x="1843163" y="109537"/>
                  </a:lnTo>
                  <a:lnTo>
                    <a:pt x="2764752" y="109537"/>
                  </a:lnTo>
                  <a:lnTo>
                    <a:pt x="3225584" y="109537"/>
                  </a:lnTo>
                  <a:lnTo>
                    <a:pt x="3225584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fr-BE" spc="-45"/>
              <a:t>Tulippe-Hecq Arnaud</a:t>
            </a:r>
            <a:endParaRPr spc="-10" dirty="0"/>
          </a:p>
        </p:txBody>
      </p:sp>
      <p:sp>
        <p:nvSpPr>
          <p:cNvPr id="41" name="Espace réservé du numéro de diapositive 40">
            <a:extLst>
              <a:ext uri="{FF2B5EF4-FFF2-40B4-BE49-F238E27FC236}">
                <a16:creationId xmlns:a16="http://schemas.microsoft.com/office/drawing/2014/main" id="{F39421DD-239B-65FB-9100-A4394565368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3520747" y="3332268"/>
            <a:ext cx="1060323" cy="173037"/>
          </a:xfrm>
        </p:spPr>
        <p:txBody>
          <a:bodyPr/>
          <a:lstStyle/>
          <a:p>
            <a:fld id="{B6F15528-21DE-4FAA-801E-634DDDAF4B2B}" type="slidenum">
              <a:rPr lang="fr-BE" sz="900" smtClean="0">
                <a:solidFill>
                  <a:schemeClr val="bg1"/>
                </a:solidFill>
              </a:rPr>
              <a:t>22</a:t>
            </a:fld>
            <a:endParaRPr lang="fr-BE" sz="900" dirty="0">
              <a:solidFill>
                <a:schemeClr val="bg1"/>
              </a:solidFill>
            </a:endParaRP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96FAB7BA-EDC6-471E-BEEF-16A4C7043C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33388"/>
            <a:ext cx="3371850" cy="508000"/>
          </a:xfrm>
        </p:spPr>
        <p:txBody>
          <a:bodyPr/>
          <a:lstStyle/>
          <a:p>
            <a:pPr algn="l"/>
            <a:br>
              <a:rPr lang="fr-BE" sz="1800" dirty="0">
                <a:solidFill>
                  <a:schemeClr val="tx1"/>
                </a:solidFill>
              </a:rPr>
            </a:br>
            <a:endParaRPr lang="fr-BE" sz="1800" dirty="0">
              <a:solidFill>
                <a:schemeClr val="tx1"/>
              </a:solidFill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811448" y="3332268"/>
            <a:ext cx="1972806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fr-BE" sz="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Identifier des nœuds IoT en espionnant leur signal radio</a:t>
            </a:r>
            <a:endParaRPr sz="600" dirty="0">
              <a:latin typeface="Microsoft Sans Serif"/>
              <a:cs typeface="Microsoft Sans Serif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6ED29C4-291E-63A9-400D-5DEA0DBFC0C4}"/>
              </a:ext>
            </a:extLst>
          </p:cNvPr>
          <p:cNvSpPr txBox="1"/>
          <p:nvPr/>
        </p:nvSpPr>
        <p:spPr>
          <a:xfrm>
            <a:off x="380040" y="229881"/>
            <a:ext cx="3848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2000" b="1" u="sng" dirty="0">
                <a:solidFill>
                  <a:srgbClr val="0070C0"/>
                </a:solidFill>
              </a:rPr>
              <a:t>Conclusion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AEB7ACA-E7FB-35BB-20A9-C951014A0939}"/>
              </a:ext>
            </a:extLst>
          </p:cNvPr>
          <p:cNvSpPr txBox="1"/>
          <p:nvPr/>
        </p:nvSpPr>
        <p:spPr>
          <a:xfrm>
            <a:off x="247534" y="652096"/>
            <a:ext cx="411312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1400" dirty="0"/>
              <a:t>L’identification des nœuds LoRa via le traitement de leur signature RF (RFFI) non fonctionnelle selon l’article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1400" dirty="0"/>
              <a:t>Les résultats </a:t>
            </a:r>
            <a:r>
              <a:rPr lang="fr-BE" sz="1400" dirty="0" err="1"/>
              <a:t>sugg</a:t>
            </a:r>
            <a:r>
              <a:rPr lang="en-US" sz="1400" dirty="0"/>
              <a:t>è</a:t>
            </a:r>
            <a:r>
              <a:rPr lang="fr-BE" sz="1400" dirty="0" err="1"/>
              <a:t>rent</a:t>
            </a:r>
            <a:r>
              <a:rPr lang="fr-BE" sz="1400" dirty="0"/>
              <a:t> une identification selon la forme géométrique </a:t>
            </a:r>
            <a:r>
              <a:rPr lang="fr-BE" sz="1400" dirty="0" err="1"/>
              <a:t>sp</a:t>
            </a:r>
            <a:r>
              <a:rPr lang="fr-FR" sz="1400" dirty="0"/>
              <a:t>é</a:t>
            </a:r>
            <a:r>
              <a:rPr lang="fr-BE" sz="1400" dirty="0" err="1"/>
              <a:t>cifique</a:t>
            </a:r>
            <a:r>
              <a:rPr lang="fr-BE" sz="1400" dirty="0"/>
              <a:t> de la signature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1400" dirty="0"/>
              <a:t>Approches de </a:t>
            </a:r>
            <a:r>
              <a:rPr lang="fr-BE" sz="1400" dirty="0" err="1"/>
              <a:t>deep-learning</a:t>
            </a:r>
            <a:r>
              <a:rPr lang="fr-BE" sz="1400" dirty="0"/>
              <a:t> possibles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1400" dirty="0"/>
              <a:t>Apports personnels :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BE" sz="1400" dirty="0"/>
              <a:t>Reproduction travail scientifique existant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BE" sz="1400" dirty="0"/>
              <a:t>Choix justifié des équipements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BE" sz="1400" dirty="0"/>
              <a:t>Développement DSP</a:t>
            </a:r>
          </a:p>
        </p:txBody>
      </p:sp>
    </p:spTree>
    <p:extLst>
      <p:ext uri="{BB962C8B-B14F-4D97-AF65-F5344CB8AC3E}">
        <p14:creationId xmlns:p14="http://schemas.microsoft.com/office/powerpoint/2010/main" val="3268959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051"/>
            <a:ext cx="4608220" cy="189423"/>
            <a:chOff x="0" y="16903"/>
            <a:chExt cx="4608220" cy="212737"/>
          </a:xfrm>
        </p:grpSpPr>
        <p:sp>
          <p:nvSpPr>
            <p:cNvPr id="3" name="object 3"/>
            <p:cNvSpPr/>
            <p:nvPr/>
          </p:nvSpPr>
          <p:spPr>
            <a:xfrm>
              <a:off x="0" y="16903"/>
              <a:ext cx="1383030" cy="0"/>
            </a:xfrm>
            <a:custGeom>
              <a:avLst/>
              <a:gdLst/>
              <a:ahLst/>
              <a:cxnLst/>
              <a:rect l="l" t="t" r="r" b="b"/>
              <a:pathLst>
                <a:path w="1383030">
                  <a:moveTo>
                    <a:pt x="0" y="0"/>
                  </a:moveTo>
                  <a:lnTo>
                    <a:pt x="1382420" y="0"/>
                  </a:lnTo>
                </a:path>
              </a:pathLst>
            </a:custGeom>
            <a:ln w="33705">
              <a:solidFill>
                <a:srgbClr val="8600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82420" y="16903"/>
              <a:ext cx="3225800" cy="0"/>
            </a:xfrm>
            <a:custGeom>
              <a:avLst/>
              <a:gdLst/>
              <a:ahLst/>
              <a:cxnLst/>
              <a:rect l="l" t="t" r="r" b="b"/>
              <a:pathLst>
                <a:path w="3225800">
                  <a:moveTo>
                    <a:pt x="0" y="0"/>
                  </a:moveTo>
                  <a:lnTo>
                    <a:pt x="3225584" y="0"/>
                  </a:lnTo>
                </a:path>
              </a:pathLst>
            </a:custGeom>
            <a:ln w="33705">
              <a:solidFill>
                <a:schemeClr val="tx2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2155"/>
              <a:ext cx="4608195" cy="197485"/>
            </a:xfrm>
            <a:custGeom>
              <a:avLst/>
              <a:gdLst/>
              <a:ahLst/>
              <a:cxnLst/>
              <a:rect l="l" t="t" r="r" b="b"/>
              <a:pathLst>
                <a:path w="4608195" h="197485">
                  <a:moveTo>
                    <a:pt x="4608004" y="0"/>
                  </a:moveTo>
                  <a:lnTo>
                    <a:pt x="0" y="0"/>
                  </a:lnTo>
                  <a:lnTo>
                    <a:pt x="0" y="197370"/>
                  </a:lnTo>
                  <a:lnTo>
                    <a:pt x="4608004" y="197370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FFF4F4"/>
            </a:solidFill>
          </p:spPr>
          <p:txBody>
            <a:bodyPr wrap="square" lIns="0" tIns="0" rIns="0" bIns="0" rtlCol="0"/>
            <a:lstStyle/>
            <a:p>
              <a:r>
                <a:rPr lang="fr-BE" sz="1200" dirty="0"/>
                <a:t>Expérimentations et résultats</a:t>
              </a:r>
              <a:endParaRPr sz="1200" dirty="0"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0" y="3346500"/>
            <a:ext cx="4608195" cy="109855"/>
            <a:chOff x="0" y="3346500"/>
            <a:chExt cx="4608195" cy="109855"/>
          </a:xfrm>
        </p:grpSpPr>
        <p:sp>
          <p:nvSpPr>
            <p:cNvPr id="32" name="object 32"/>
            <p:cNvSpPr/>
            <p:nvPr/>
          </p:nvSpPr>
          <p:spPr>
            <a:xfrm>
              <a:off x="0" y="3346500"/>
              <a:ext cx="1383030" cy="109855"/>
            </a:xfrm>
            <a:custGeom>
              <a:avLst/>
              <a:gdLst/>
              <a:ahLst/>
              <a:cxnLst/>
              <a:rect l="l" t="t" r="r" b="b"/>
              <a:pathLst>
                <a:path w="1383030" h="109854">
                  <a:moveTo>
                    <a:pt x="1382420" y="0"/>
                  </a:moveTo>
                  <a:lnTo>
                    <a:pt x="0" y="0"/>
                  </a:lnTo>
                  <a:lnTo>
                    <a:pt x="0" y="109550"/>
                  </a:lnTo>
                  <a:lnTo>
                    <a:pt x="1382420" y="109550"/>
                  </a:lnTo>
                  <a:lnTo>
                    <a:pt x="1382420" y="0"/>
                  </a:lnTo>
                  <a:close/>
                </a:path>
              </a:pathLst>
            </a:custGeom>
            <a:solidFill>
              <a:srgbClr val="8600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382407" y="3346513"/>
              <a:ext cx="3225800" cy="109855"/>
            </a:xfrm>
            <a:custGeom>
              <a:avLst/>
              <a:gdLst/>
              <a:ahLst/>
              <a:cxnLst/>
              <a:rect l="l" t="t" r="r" b="b"/>
              <a:pathLst>
                <a:path w="3225800" h="109854">
                  <a:moveTo>
                    <a:pt x="3225584" y="0"/>
                  </a:moveTo>
                  <a:lnTo>
                    <a:pt x="2764752" y="0"/>
                  </a:lnTo>
                  <a:lnTo>
                    <a:pt x="1843176" y="0"/>
                  </a:lnTo>
                  <a:lnTo>
                    <a:pt x="0" y="0"/>
                  </a:lnTo>
                  <a:lnTo>
                    <a:pt x="0" y="109537"/>
                  </a:lnTo>
                  <a:lnTo>
                    <a:pt x="1843163" y="109537"/>
                  </a:lnTo>
                  <a:lnTo>
                    <a:pt x="2764752" y="109537"/>
                  </a:lnTo>
                  <a:lnTo>
                    <a:pt x="3225584" y="109537"/>
                  </a:lnTo>
                  <a:lnTo>
                    <a:pt x="3225584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fr-BE" spc="-45"/>
              <a:t>Tulippe-Hecq Arnaud</a:t>
            </a:r>
            <a:endParaRPr spc="-10" dirty="0"/>
          </a:p>
        </p:txBody>
      </p:sp>
      <p:sp>
        <p:nvSpPr>
          <p:cNvPr id="41" name="Espace réservé du numéro de diapositive 40">
            <a:extLst>
              <a:ext uri="{FF2B5EF4-FFF2-40B4-BE49-F238E27FC236}">
                <a16:creationId xmlns:a16="http://schemas.microsoft.com/office/drawing/2014/main" id="{F39421DD-239B-65FB-9100-A4394565368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3520747" y="3332268"/>
            <a:ext cx="1060323" cy="173037"/>
          </a:xfrm>
        </p:spPr>
        <p:txBody>
          <a:bodyPr/>
          <a:lstStyle/>
          <a:p>
            <a:fld id="{B6F15528-21DE-4FAA-801E-634DDDAF4B2B}" type="slidenum">
              <a:rPr lang="fr-BE" sz="900" smtClean="0">
                <a:solidFill>
                  <a:schemeClr val="bg1"/>
                </a:solidFill>
              </a:rPr>
              <a:t>23</a:t>
            </a:fld>
            <a:endParaRPr lang="fr-BE" sz="900" dirty="0">
              <a:solidFill>
                <a:schemeClr val="bg1"/>
              </a:solidFill>
            </a:endParaRP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96FAB7BA-EDC6-471E-BEEF-16A4C7043C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33388"/>
            <a:ext cx="3371850" cy="508000"/>
          </a:xfrm>
        </p:spPr>
        <p:txBody>
          <a:bodyPr/>
          <a:lstStyle/>
          <a:p>
            <a:pPr algn="l"/>
            <a:br>
              <a:rPr lang="fr-BE" sz="1800" dirty="0">
                <a:solidFill>
                  <a:schemeClr val="tx1"/>
                </a:solidFill>
              </a:rPr>
            </a:br>
            <a:endParaRPr lang="fr-BE" sz="1800" dirty="0">
              <a:solidFill>
                <a:schemeClr val="tx1"/>
              </a:solidFill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811448" y="3332268"/>
            <a:ext cx="1972806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fr-BE" sz="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Identifier des nœuds IoT en espionnant leur signal radio</a:t>
            </a:r>
            <a:endParaRPr sz="600" dirty="0">
              <a:latin typeface="Microsoft Sans Serif"/>
              <a:cs typeface="Microsoft Sans Serif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6ED29C4-291E-63A9-400D-5DEA0DBFC0C4}"/>
              </a:ext>
            </a:extLst>
          </p:cNvPr>
          <p:cNvSpPr txBox="1"/>
          <p:nvPr/>
        </p:nvSpPr>
        <p:spPr>
          <a:xfrm>
            <a:off x="380040" y="154525"/>
            <a:ext cx="3848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2000" dirty="0"/>
              <a:t>Références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AEB7ACA-E7FB-35BB-20A9-C951014A0939}"/>
              </a:ext>
            </a:extLst>
          </p:cNvPr>
          <p:cNvSpPr txBox="1"/>
          <p:nvPr/>
        </p:nvSpPr>
        <p:spPr>
          <a:xfrm>
            <a:off x="171450" y="408926"/>
            <a:ext cx="434340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000" dirty="0"/>
              <a:t>[1]</a:t>
            </a:r>
            <a:r>
              <a:rPr lang="en-US" sz="1000" dirty="0"/>
              <a:t> K. </a:t>
            </a:r>
            <a:r>
              <a:rPr lang="en-US" sz="1000" dirty="0" err="1"/>
              <a:t>Mekki</a:t>
            </a:r>
            <a:r>
              <a:rPr lang="en-US" sz="1000" dirty="0"/>
              <a:t>, E. Bajic, F. </a:t>
            </a:r>
            <a:r>
              <a:rPr lang="en-US" sz="1000" dirty="0" err="1"/>
              <a:t>Chaxel</a:t>
            </a:r>
            <a:r>
              <a:rPr lang="en-US" sz="1000" dirty="0"/>
              <a:t>, and F. Meyer. A comparative study of LPWAN technologies for large-scale IoT deployment. ICT express, 5(1) :1–7, 2019</a:t>
            </a:r>
            <a:endParaRPr lang="fr-BE" sz="1000" dirty="0"/>
          </a:p>
          <a:p>
            <a:r>
              <a:rPr lang="fr-BE" sz="1000" dirty="0"/>
              <a:t>[2] </a:t>
            </a:r>
            <a:r>
              <a:rPr lang="fr-BE" sz="1000" dirty="0">
                <a:hlinkClick r:id="rId3"/>
              </a:rPr>
              <a:t>https://www.thethingsnetwork.org/docs/lorawan/architecture/</a:t>
            </a:r>
            <a:endParaRPr lang="fr-BE" sz="1000" dirty="0"/>
          </a:p>
          <a:p>
            <a:r>
              <a:rPr lang="fr-BE" sz="1000" dirty="0"/>
              <a:t>[3] </a:t>
            </a:r>
            <a:r>
              <a:rPr lang="fr-BE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Danish, Syed Muhammad, </a:t>
            </a:r>
            <a:r>
              <a:rPr lang="fr-BE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Marios</a:t>
            </a:r>
            <a:r>
              <a:rPr lang="fr-BE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Lestas, </a:t>
            </a:r>
            <a:r>
              <a:rPr lang="fr-BE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Hassaan</a:t>
            </a:r>
            <a:r>
              <a:rPr lang="fr-BE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fr-BE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Khaliq</a:t>
            </a:r>
            <a:r>
              <a:rPr lang="fr-BE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Qureshi, </a:t>
            </a:r>
            <a:r>
              <a:rPr lang="fr-BE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Kaiwen</a:t>
            </a:r>
            <a:r>
              <a:rPr lang="fr-BE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Zhang, </a:t>
            </a:r>
            <a:r>
              <a:rPr lang="fr-BE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Waqar</a:t>
            </a:r>
            <a:r>
              <a:rPr lang="fr-BE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Asif, and </a:t>
            </a:r>
            <a:r>
              <a:rPr lang="fr-BE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Muttukrishnan</a:t>
            </a:r>
            <a:r>
              <a:rPr lang="fr-BE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fr-BE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Rajarajan</a:t>
            </a:r>
            <a:r>
              <a:rPr lang="fr-BE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. "</a:t>
            </a:r>
            <a:r>
              <a:rPr lang="fr-BE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Securing</a:t>
            </a:r>
            <a:r>
              <a:rPr lang="fr-BE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the LoRaWAN </a:t>
            </a:r>
            <a:r>
              <a:rPr lang="fr-BE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join</a:t>
            </a:r>
            <a:r>
              <a:rPr lang="fr-BE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fr-BE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procedure</a:t>
            </a:r>
            <a:r>
              <a:rPr lang="fr-BE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fr-BE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using</a:t>
            </a:r>
            <a:r>
              <a:rPr lang="fr-BE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blockchains." </a:t>
            </a:r>
            <a:r>
              <a:rPr lang="fr-BE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Cluster </a:t>
            </a:r>
            <a:r>
              <a:rPr lang="fr-BE" sz="1000" b="0" i="1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Computing</a:t>
            </a:r>
            <a:r>
              <a:rPr lang="fr-BE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 23 (2020): 2123-2138.</a:t>
            </a:r>
            <a:endParaRPr lang="fr-BE" sz="1000" dirty="0"/>
          </a:p>
          <a:p>
            <a:r>
              <a:rPr lang="fr-BE" sz="1000" dirty="0"/>
              <a:t>[4] </a:t>
            </a:r>
            <a:r>
              <a:rPr lang="fr-BE" sz="1000" dirty="0">
                <a:hlinkClick r:id="rId4"/>
              </a:rPr>
              <a:t>https://blog.ttulka.com/lora-spreading-factor-explained/</a:t>
            </a:r>
            <a:endParaRPr lang="fr-BE" sz="1000" dirty="0"/>
          </a:p>
          <a:p>
            <a:r>
              <a:rPr lang="fr-BE" sz="1000" dirty="0"/>
              <a:t>[5]E. </a:t>
            </a:r>
            <a:r>
              <a:rPr lang="fr-BE" sz="1000" dirty="0" err="1"/>
              <a:t>Gambi</a:t>
            </a:r>
            <a:r>
              <a:rPr lang="fr-BE" sz="1000" dirty="0"/>
              <a:t>, L. </a:t>
            </a:r>
            <a:r>
              <a:rPr lang="fr-BE" sz="1000" dirty="0" err="1"/>
              <a:t>Montanini</a:t>
            </a:r>
            <a:r>
              <a:rPr lang="fr-BE" sz="1000" dirty="0"/>
              <a:t>, D. </a:t>
            </a:r>
            <a:r>
              <a:rPr lang="fr-BE" sz="1000" dirty="0" err="1"/>
              <a:t>Pigini</a:t>
            </a:r>
            <a:r>
              <a:rPr lang="fr-BE" sz="1000" dirty="0"/>
              <a:t>, G. </a:t>
            </a:r>
            <a:r>
              <a:rPr lang="fr-BE" sz="1000" dirty="0" err="1"/>
              <a:t>Ciattaglia</a:t>
            </a:r>
            <a:r>
              <a:rPr lang="fr-BE" sz="1000" dirty="0"/>
              <a:t>, and S. </a:t>
            </a:r>
            <a:r>
              <a:rPr lang="fr-BE" sz="1000" dirty="0" err="1"/>
              <a:t>Spinsante</a:t>
            </a:r>
            <a:r>
              <a:rPr lang="fr-BE" sz="1000" dirty="0"/>
              <a:t>. A home automation architecture </a:t>
            </a:r>
            <a:r>
              <a:rPr lang="fr-BE" sz="1000" dirty="0" err="1"/>
              <a:t>based</a:t>
            </a:r>
            <a:r>
              <a:rPr lang="fr-BE" sz="1000" dirty="0"/>
              <a:t> on LoRa </a:t>
            </a:r>
            <a:r>
              <a:rPr lang="fr-BE" sz="1000" dirty="0" err="1"/>
              <a:t>technology</a:t>
            </a:r>
            <a:r>
              <a:rPr lang="fr-BE" sz="1000" dirty="0"/>
              <a:t> and Message Queue </a:t>
            </a:r>
            <a:r>
              <a:rPr lang="fr-BE" sz="1000" dirty="0" err="1"/>
              <a:t>Telemetry</a:t>
            </a:r>
            <a:r>
              <a:rPr lang="fr-BE" sz="1000" dirty="0"/>
              <a:t> Transfer </a:t>
            </a:r>
            <a:r>
              <a:rPr lang="fr-BE" sz="1000" dirty="0" err="1"/>
              <a:t>protocol</a:t>
            </a:r>
            <a:r>
              <a:rPr lang="fr-BE" sz="1000" dirty="0"/>
              <a:t>. International Journal of Distributed </a:t>
            </a:r>
            <a:r>
              <a:rPr lang="fr-BE" sz="1000" dirty="0" err="1"/>
              <a:t>Sensor</a:t>
            </a:r>
            <a:r>
              <a:rPr lang="fr-BE" sz="1000" dirty="0"/>
              <a:t> Networks, 14 :155014771880683, 10 2018.</a:t>
            </a:r>
          </a:p>
          <a:p>
            <a:r>
              <a:rPr lang="fr-BE" sz="1000" dirty="0"/>
              <a:t>[6] X. Wu, Y. Jiang, and A. Hu. Lora </a:t>
            </a:r>
            <a:r>
              <a:rPr lang="fr-BE" sz="1000" dirty="0" err="1"/>
              <a:t>Devices</a:t>
            </a:r>
            <a:r>
              <a:rPr lang="fr-BE" sz="1000" dirty="0"/>
              <a:t> Identification </a:t>
            </a:r>
            <a:r>
              <a:rPr lang="fr-BE" sz="1000" dirty="0" err="1"/>
              <a:t>Based</a:t>
            </a:r>
            <a:r>
              <a:rPr lang="fr-BE" sz="1000" dirty="0"/>
              <a:t> on </a:t>
            </a:r>
            <a:r>
              <a:rPr lang="fr-BE" sz="1000" dirty="0" err="1"/>
              <a:t>Differential</a:t>
            </a:r>
            <a:r>
              <a:rPr lang="fr-BE" sz="1000" dirty="0"/>
              <a:t> Constellation Trace Figure. In </a:t>
            </a:r>
            <a:r>
              <a:rPr lang="fr-BE" sz="1000" dirty="0" err="1"/>
              <a:t>Artificial</a:t>
            </a:r>
            <a:r>
              <a:rPr lang="fr-BE" sz="1000" dirty="0"/>
              <a:t> Intelligence and Security : 6th International </a:t>
            </a:r>
            <a:r>
              <a:rPr lang="fr-BE" sz="1000" dirty="0" err="1"/>
              <a:t>Conference</a:t>
            </a:r>
            <a:r>
              <a:rPr lang="fr-BE" sz="1000" dirty="0"/>
              <a:t>, ICAIS 2020, Hohhot, China, July 17–20, 2020, </a:t>
            </a:r>
            <a:r>
              <a:rPr lang="fr-BE" sz="1000" dirty="0" err="1"/>
              <a:t>Proceedings</a:t>
            </a:r>
            <a:r>
              <a:rPr lang="fr-BE" sz="1000" dirty="0"/>
              <a:t>, Part I 6, pages 658–669. Springer, 2020.</a:t>
            </a:r>
          </a:p>
          <a:p>
            <a:r>
              <a:rPr lang="fr-BE" sz="1000" dirty="0"/>
              <a:t>[7] </a:t>
            </a:r>
            <a:r>
              <a:rPr lang="fr-BE" sz="1000" dirty="0">
                <a:hlinkClick r:id="rId5"/>
              </a:rPr>
              <a:t>https://www.mouser.be/new/microchip/microchip-rn2483-module/</a:t>
            </a:r>
            <a:endParaRPr lang="fr-BE" sz="1000" dirty="0"/>
          </a:p>
          <a:p>
            <a:r>
              <a:rPr lang="fr-BE" sz="1000" dirty="0"/>
              <a:t>[8]</a:t>
            </a:r>
            <a:r>
              <a:rPr lang="en-US" sz="1000" dirty="0"/>
              <a:t> N. </a:t>
            </a:r>
            <a:r>
              <a:rPr lang="en-US" sz="1000" dirty="0" err="1"/>
              <a:t>BniLam</a:t>
            </a:r>
            <a:r>
              <a:rPr lang="en-US" sz="1000" dirty="0"/>
              <a:t>, D. </a:t>
            </a:r>
            <a:r>
              <a:rPr lang="en-US" sz="1000" dirty="0" err="1"/>
              <a:t>Joosens</a:t>
            </a:r>
            <a:r>
              <a:rPr lang="en-US" sz="1000" dirty="0"/>
              <a:t>, J. Steckel, and M. </a:t>
            </a:r>
            <a:r>
              <a:rPr lang="en-US" sz="1000" dirty="0" err="1"/>
              <a:t>Weyn</a:t>
            </a:r>
            <a:r>
              <a:rPr lang="en-US" sz="1000" dirty="0"/>
              <a:t>. Low cost </a:t>
            </a:r>
            <a:r>
              <a:rPr lang="en-US" sz="1000" dirty="0" err="1"/>
              <a:t>AoA</a:t>
            </a:r>
            <a:r>
              <a:rPr lang="en-US" sz="1000" dirty="0"/>
              <a:t> unit for IoT applications. In 2019 13th European Conference on Antennas and Propagation (</a:t>
            </a:r>
            <a:r>
              <a:rPr lang="en-US" sz="1000" dirty="0" err="1"/>
              <a:t>EuCAP</a:t>
            </a:r>
            <a:r>
              <a:rPr lang="en-US" sz="1000" dirty="0"/>
              <a:t>), pages 1–5. IEEE, 2019</a:t>
            </a:r>
            <a:endParaRPr lang="fr-BE" sz="1000" dirty="0"/>
          </a:p>
        </p:txBody>
      </p:sp>
    </p:spTree>
    <p:extLst>
      <p:ext uri="{BB962C8B-B14F-4D97-AF65-F5344CB8AC3E}">
        <p14:creationId xmlns:p14="http://schemas.microsoft.com/office/powerpoint/2010/main" val="10369186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051"/>
            <a:ext cx="4608220" cy="189423"/>
            <a:chOff x="0" y="16903"/>
            <a:chExt cx="4608220" cy="212737"/>
          </a:xfrm>
        </p:grpSpPr>
        <p:sp>
          <p:nvSpPr>
            <p:cNvPr id="3" name="object 3"/>
            <p:cNvSpPr/>
            <p:nvPr/>
          </p:nvSpPr>
          <p:spPr>
            <a:xfrm>
              <a:off x="0" y="16903"/>
              <a:ext cx="1383030" cy="0"/>
            </a:xfrm>
            <a:custGeom>
              <a:avLst/>
              <a:gdLst/>
              <a:ahLst/>
              <a:cxnLst/>
              <a:rect l="l" t="t" r="r" b="b"/>
              <a:pathLst>
                <a:path w="1383030">
                  <a:moveTo>
                    <a:pt x="0" y="0"/>
                  </a:moveTo>
                  <a:lnTo>
                    <a:pt x="1382420" y="0"/>
                  </a:lnTo>
                </a:path>
              </a:pathLst>
            </a:custGeom>
            <a:ln w="33705">
              <a:solidFill>
                <a:srgbClr val="8600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82420" y="16903"/>
              <a:ext cx="3225800" cy="0"/>
            </a:xfrm>
            <a:custGeom>
              <a:avLst/>
              <a:gdLst/>
              <a:ahLst/>
              <a:cxnLst/>
              <a:rect l="l" t="t" r="r" b="b"/>
              <a:pathLst>
                <a:path w="3225800">
                  <a:moveTo>
                    <a:pt x="0" y="0"/>
                  </a:moveTo>
                  <a:lnTo>
                    <a:pt x="3225584" y="0"/>
                  </a:lnTo>
                </a:path>
              </a:pathLst>
            </a:custGeom>
            <a:ln w="33705">
              <a:solidFill>
                <a:schemeClr val="tx2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2155"/>
              <a:ext cx="4608195" cy="197485"/>
            </a:xfrm>
            <a:custGeom>
              <a:avLst/>
              <a:gdLst/>
              <a:ahLst/>
              <a:cxnLst/>
              <a:rect l="l" t="t" r="r" b="b"/>
              <a:pathLst>
                <a:path w="4608195" h="197485">
                  <a:moveTo>
                    <a:pt x="4608004" y="0"/>
                  </a:moveTo>
                  <a:lnTo>
                    <a:pt x="0" y="0"/>
                  </a:lnTo>
                  <a:lnTo>
                    <a:pt x="0" y="197370"/>
                  </a:lnTo>
                  <a:lnTo>
                    <a:pt x="4608004" y="197370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FFF4F4"/>
            </a:solidFill>
          </p:spPr>
          <p:txBody>
            <a:bodyPr wrap="square" lIns="0" tIns="0" rIns="0" bIns="0" rtlCol="0"/>
            <a:lstStyle/>
            <a:p>
              <a:r>
                <a:rPr lang="fr-BE" sz="1200" dirty="0"/>
                <a:t>Introduction</a:t>
              </a:r>
              <a:endParaRPr sz="1200" dirty="0"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0" y="3346500"/>
            <a:ext cx="4608195" cy="109855"/>
            <a:chOff x="0" y="3346500"/>
            <a:chExt cx="4608195" cy="109855"/>
          </a:xfrm>
        </p:grpSpPr>
        <p:sp>
          <p:nvSpPr>
            <p:cNvPr id="32" name="object 32"/>
            <p:cNvSpPr/>
            <p:nvPr/>
          </p:nvSpPr>
          <p:spPr>
            <a:xfrm>
              <a:off x="0" y="3346500"/>
              <a:ext cx="1383030" cy="109855"/>
            </a:xfrm>
            <a:custGeom>
              <a:avLst/>
              <a:gdLst/>
              <a:ahLst/>
              <a:cxnLst/>
              <a:rect l="l" t="t" r="r" b="b"/>
              <a:pathLst>
                <a:path w="1383030" h="109854">
                  <a:moveTo>
                    <a:pt x="1382420" y="0"/>
                  </a:moveTo>
                  <a:lnTo>
                    <a:pt x="0" y="0"/>
                  </a:lnTo>
                  <a:lnTo>
                    <a:pt x="0" y="109550"/>
                  </a:lnTo>
                  <a:lnTo>
                    <a:pt x="1382420" y="109550"/>
                  </a:lnTo>
                  <a:lnTo>
                    <a:pt x="1382420" y="0"/>
                  </a:lnTo>
                  <a:close/>
                </a:path>
              </a:pathLst>
            </a:custGeom>
            <a:solidFill>
              <a:srgbClr val="8600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382407" y="3346513"/>
              <a:ext cx="3225800" cy="109855"/>
            </a:xfrm>
            <a:custGeom>
              <a:avLst/>
              <a:gdLst/>
              <a:ahLst/>
              <a:cxnLst/>
              <a:rect l="l" t="t" r="r" b="b"/>
              <a:pathLst>
                <a:path w="3225800" h="109854">
                  <a:moveTo>
                    <a:pt x="3225584" y="0"/>
                  </a:moveTo>
                  <a:lnTo>
                    <a:pt x="2764752" y="0"/>
                  </a:lnTo>
                  <a:lnTo>
                    <a:pt x="1843176" y="0"/>
                  </a:lnTo>
                  <a:lnTo>
                    <a:pt x="0" y="0"/>
                  </a:lnTo>
                  <a:lnTo>
                    <a:pt x="0" y="109537"/>
                  </a:lnTo>
                  <a:lnTo>
                    <a:pt x="1843163" y="109537"/>
                  </a:lnTo>
                  <a:lnTo>
                    <a:pt x="2764752" y="109537"/>
                  </a:lnTo>
                  <a:lnTo>
                    <a:pt x="3225584" y="109537"/>
                  </a:lnTo>
                  <a:lnTo>
                    <a:pt x="3225584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fr-BE" spc="-45"/>
              <a:t>Tulippe-Hecq Arnaud</a:t>
            </a:r>
            <a:endParaRPr spc="-10" dirty="0"/>
          </a:p>
        </p:txBody>
      </p:sp>
      <p:sp>
        <p:nvSpPr>
          <p:cNvPr id="41" name="Espace réservé du numéro de diapositive 40">
            <a:extLst>
              <a:ext uri="{FF2B5EF4-FFF2-40B4-BE49-F238E27FC236}">
                <a16:creationId xmlns:a16="http://schemas.microsoft.com/office/drawing/2014/main" id="{F39421DD-239B-65FB-9100-A4394565368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3525699" y="3332268"/>
            <a:ext cx="1060323" cy="138499"/>
          </a:xfrm>
        </p:spPr>
        <p:txBody>
          <a:bodyPr/>
          <a:lstStyle/>
          <a:p>
            <a:fld id="{B6F15528-21DE-4FAA-801E-634DDDAF4B2B}" type="slidenum">
              <a:rPr lang="fr-BE" sz="900" smtClean="0">
                <a:solidFill>
                  <a:schemeClr val="bg1"/>
                </a:solidFill>
              </a:rPr>
              <a:t>3</a:t>
            </a:fld>
            <a:endParaRPr lang="fr-BE" sz="900" dirty="0">
              <a:solidFill>
                <a:schemeClr val="bg1"/>
              </a:solidFill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811448" y="3332268"/>
            <a:ext cx="1972806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fr-BE" sz="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Identifier des nœuds IoT en espionnant leur signal radio</a:t>
            </a:r>
            <a:endParaRPr sz="600" dirty="0">
              <a:latin typeface="Microsoft Sans Serif"/>
              <a:cs typeface="Microsoft Sans Serif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8B1E018-319B-C220-2C47-9B8590A5E057}"/>
              </a:ext>
            </a:extLst>
          </p:cNvPr>
          <p:cNvSpPr txBox="1"/>
          <p:nvPr/>
        </p:nvSpPr>
        <p:spPr>
          <a:xfrm>
            <a:off x="247650" y="587375"/>
            <a:ext cx="4114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b="1" u="sng" dirty="0">
                <a:solidFill>
                  <a:srgbClr val="0070C0"/>
                </a:solidFill>
              </a:rPr>
              <a:t>Contexte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1600" dirty="0"/>
              <a:t>Expansion de l’Internet of </a:t>
            </a:r>
            <a:r>
              <a:rPr lang="fr-BE" sz="1600" dirty="0" err="1"/>
              <a:t>Things</a:t>
            </a:r>
            <a:r>
              <a:rPr lang="fr-BE" sz="1600" dirty="0"/>
              <a:t> (IoT)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1600" dirty="0"/>
              <a:t>Menaces de failles de sécurité de plus en plus sophistiquées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1600" dirty="0"/>
              <a:t>Plus possible d’uniquement se fier aux identifiants d’un appareil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1600" dirty="0"/>
              <a:t>N</a:t>
            </a:r>
            <a:r>
              <a:rPr lang="fr-FR" sz="1600" dirty="0"/>
              <a:t>é</a:t>
            </a:r>
            <a:r>
              <a:rPr lang="en-US" sz="1600" dirty="0" err="1"/>
              <a:t>cessit</a:t>
            </a:r>
            <a:r>
              <a:rPr lang="fr-FR" sz="1600" dirty="0"/>
              <a:t>é</a:t>
            </a:r>
            <a:r>
              <a:rPr lang="fr-BE" sz="1600" dirty="0"/>
              <a:t> d’une nouvelle approche basée sur les </a:t>
            </a:r>
            <a:r>
              <a:rPr lang="fr-BE" sz="1600" dirty="0" err="1"/>
              <a:t>propri</a:t>
            </a:r>
            <a:r>
              <a:rPr lang="fr-FR" sz="1600" dirty="0"/>
              <a:t>étés</a:t>
            </a:r>
            <a:r>
              <a:rPr lang="fr-BE" sz="1600" dirty="0"/>
              <a:t> physiques des </a:t>
            </a:r>
            <a:r>
              <a:rPr lang="fr-BE" sz="1600" dirty="0" err="1"/>
              <a:t>sig</a:t>
            </a:r>
            <a:r>
              <a:rPr lang="en-US" sz="1600" dirty="0" err="1"/>
              <a:t>naux</a:t>
            </a:r>
            <a:r>
              <a:rPr lang="en-US" sz="1600" dirty="0"/>
              <a:t> RF</a:t>
            </a:r>
            <a:r>
              <a:rPr lang="fr-BE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724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051"/>
            <a:ext cx="4608220" cy="189423"/>
            <a:chOff x="0" y="16903"/>
            <a:chExt cx="4608220" cy="212737"/>
          </a:xfrm>
        </p:grpSpPr>
        <p:sp>
          <p:nvSpPr>
            <p:cNvPr id="3" name="object 3"/>
            <p:cNvSpPr/>
            <p:nvPr/>
          </p:nvSpPr>
          <p:spPr>
            <a:xfrm>
              <a:off x="0" y="16903"/>
              <a:ext cx="1383030" cy="0"/>
            </a:xfrm>
            <a:custGeom>
              <a:avLst/>
              <a:gdLst/>
              <a:ahLst/>
              <a:cxnLst/>
              <a:rect l="l" t="t" r="r" b="b"/>
              <a:pathLst>
                <a:path w="1383030">
                  <a:moveTo>
                    <a:pt x="0" y="0"/>
                  </a:moveTo>
                  <a:lnTo>
                    <a:pt x="1382420" y="0"/>
                  </a:lnTo>
                </a:path>
              </a:pathLst>
            </a:custGeom>
            <a:ln w="33705">
              <a:solidFill>
                <a:srgbClr val="8600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82420" y="16903"/>
              <a:ext cx="3225800" cy="0"/>
            </a:xfrm>
            <a:custGeom>
              <a:avLst/>
              <a:gdLst/>
              <a:ahLst/>
              <a:cxnLst/>
              <a:rect l="l" t="t" r="r" b="b"/>
              <a:pathLst>
                <a:path w="3225800">
                  <a:moveTo>
                    <a:pt x="0" y="0"/>
                  </a:moveTo>
                  <a:lnTo>
                    <a:pt x="3225584" y="0"/>
                  </a:lnTo>
                </a:path>
              </a:pathLst>
            </a:custGeom>
            <a:ln w="33705">
              <a:solidFill>
                <a:schemeClr val="tx2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2155"/>
              <a:ext cx="4608195" cy="197485"/>
            </a:xfrm>
            <a:custGeom>
              <a:avLst/>
              <a:gdLst/>
              <a:ahLst/>
              <a:cxnLst/>
              <a:rect l="l" t="t" r="r" b="b"/>
              <a:pathLst>
                <a:path w="4608195" h="197485">
                  <a:moveTo>
                    <a:pt x="4608004" y="0"/>
                  </a:moveTo>
                  <a:lnTo>
                    <a:pt x="0" y="0"/>
                  </a:lnTo>
                  <a:lnTo>
                    <a:pt x="0" y="197370"/>
                  </a:lnTo>
                  <a:lnTo>
                    <a:pt x="4608004" y="197370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FFF4F4"/>
            </a:solidFill>
          </p:spPr>
          <p:txBody>
            <a:bodyPr wrap="square" lIns="0" tIns="0" rIns="0" bIns="0" rtlCol="0"/>
            <a:lstStyle/>
            <a:p>
              <a:r>
                <a:rPr lang="fr-BE" sz="1200" dirty="0"/>
                <a:t>Introduction</a:t>
              </a:r>
              <a:endParaRPr sz="1200" dirty="0"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0" y="3346500"/>
            <a:ext cx="4608195" cy="109855"/>
            <a:chOff x="0" y="3346500"/>
            <a:chExt cx="4608195" cy="109855"/>
          </a:xfrm>
        </p:grpSpPr>
        <p:sp>
          <p:nvSpPr>
            <p:cNvPr id="32" name="object 32"/>
            <p:cNvSpPr/>
            <p:nvPr/>
          </p:nvSpPr>
          <p:spPr>
            <a:xfrm>
              <a:off x="0" y="3346500"/>
              <a:ext cx="1383030" cy="109855"/>
            </a:xfrm>
            <a:custGeom>
              <a:avLst/>
              <a:gdLst/>
              <a:ahLst/>
              <a:cxnLst/>
              <a:rect l="l" t="t" r="r" b="b"/>
              <a:pathLst>
                <a:path w="1383030" h="109854">
                  <a:moveTo>
                    <a:pt x="1382420" y="0"/>
                  </a:moveTo>
                  <a:lnTo>
                    <a:pt x="0" y="0"/>
                  </a:lnTo>
                  <a:lnTo>
                    <a:pt x="0" y="109550"/>
                  </a:lnTo>
                  <a:lnTo>
                    <a:pt x="1382420" y="109550"/>
                  </a:lnTo>
                  <a:lnTo>
                    <a:pt x="1382420" y="0"/>
                  </a:lnTo>
                  <a:close/>
                </a:path>
              </a:pathLst>
            </a:custGeom>
            <a:solidFill>
              <a:srgbClr val="8600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382407" y="3346513"/>
              <a:ext cx="3225800" cy="109855"/>
            </a:xfrm>
            <a:custGeom>
              <a:avLst/>
              <a:gdLst/>
              <a:ahLst/>
              <a:cxnLst/>
              <a:rect l="l" t="t" r="r" b="b"/>
              <a:pathLst>
                <a:path w="3225800" h="109854">
                  <a:moveTo>
                    <a:pt x="3225584" y="0"/>
                  </a:moveTo>
                  <a:lnTo>
                    <a:pt x="2764752" y="0"/>
                  </a:lnTo>
                  <a:lnTo>
                    <a:pt x="1843176" y="0"/>
                  </a:lnTo>
                  <a:lnTo>
                    <a:pt x="0" y="0"/>
                  </a:lnTo>
                  <a:lnTo>
                    <a:pt x="0" y="109537"/>
                  </a:lnTo>
                  <a:lnTo>
                    <a:pt x="1843163" y="109537"/>
                  </a:lnTo>
                  <a:lnTo>
                    <a:pt x="2764752" y="109537"/>
                  </a:lnTo>
                  <a:lnTo>
                    <a:pt x="3225584" y="109537"/>
                  </a:lnTo>
                  <a:lnTo>
                    <a:pt x="3225584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fr-BE" spc="-45"/>
              <a:t>Tulippe-Hecq Arnaud</a:t>
            </a:r>
            <a:endParaRPr spc="-10" dirty="0"/>
          </a:p>
        </p:txBody>
      </p:sp>
      <p:sp>
        <p:nvSpPr>
          <p:cNvPr id="41" name="Espace réservé du numéro de diapositive 40">
            <a:extLst>
              <a:ext uri="{FF2B5EF4-FFF2-40B4-BE49-F238E27FC236}">
                <a16:creationId xmlns:a16="http://schemas.microsoft.com/office/drawing/2014/main" id="{F39421DD-239B-65FB-9100-A4394565368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3525699" y="3332268"/>
            <a:ext cx="1060323" cy="138499"/>
          </a:xfrm>
        </p:spPr>
        <p:txBody>
          <a:bodyPr/>
          <a:lstStyle/>
          <a:p>
            <a:fld id="{B6F15528-21DE-4FAA-801E-634DDDAF4B2B}" type="slidenum">
              <a:rPr lang="fr-BE" sz="900" smtClean="0">
                <a:solidFill>
                  <a:schemeClr val="bg1"/>
                </a:solidFill>
              </a:rPr>
              <a:t>4</a:t>
            </a:fld>
            <a:endParaRPr lang="fr-BE" sz="900" dirty="0">
              <a:solidFill>
                <a:schemeClr val="bg1"/>
              </a:solidFill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811448" y="3332268"/>
            <a:ext cx="1972806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fr-BE" sz="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Identifier des nœuds IoT en espionnant leur signal radio</a:t>
            </a:r>
            <a:endParaRPr sz="600" dirty="0">
              <a:latin typeface="Microsoft Sans Serif"/>
              <a:cs typeface="Microsoft Sans Serif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8B1E018-319B-C220-2C47-9B8590A5E057}"/>
              </a:ext>
            </a:extLst>
          </p:cNvPr>
          <p:cNvSpPr txBox="1"/>
          <p:nvPr/>
        </p:nvSpPr>
        <p:spPr>
          <a:xfrm>
            <a:off x="247650" y="587375"/>
            <a:ext cx="4114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b="1" u="sng" dirty="0">
                <a:solidFill>
                  <a:srgbClr val="0070C0"/>
                </a:solidFill>
              </a:rPr>
              <a:t>Objectifs </a:t>
            </a:r>
          </a:p>
          <a:p>
            <a:endParaRPr lang="fr-BE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1600" dirty="0"/>
              <a:t>Analyser la technologie LoRa, en particulier sa modulation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1600" dirty="0"/>
              <a:t>Analyser les propriétés physiques du signal radio d’un nœud via une méthode de RFFI</a:t>
            </a:r>
          </a:p>
        </p:txBody>
      </p:sp>
    </p:spTree>
    <p:extLst>
      <p:ext uri="{BB962C8B-B14F-4D97-AF65-F5344CB8AC3E}">
        <p14:creationId xmlns:p14="http://schemas.microsoft.com/office/powerpoint/2010/main" val="3128707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051"/>
            <a:ext cx="4608220" cy="189423"/>
            <a:chOff x="0" y="16903"/>
            <a:chExt cx="4608220" cy="212737"/>
          </a:xfrm>
        </p:grpSpPr>
        <p:sp>
          <p:nvSpPr>
            <p:cNvPr id="3" name="object 3"/>
            <p:cNvSpPr/>
            <p:nvPr/>
          </p:nvSpPr>
          <p:spPr>
            <a:xfrm>
              <a:off x="0" y="16903"/>
              <a:ext cx="1383030" cy="0"/>
            </a:xfrm>
            <a:custGeom>
              <a:avLst/>
              <a:gdLst/>
              <a:ahLst/>
              <a:cxnLst/>
              <a:rect l="l" t="t" r="r" b="b"/>
              <a:pathLst>
                <a:path w="1383030">
                  <a:moveTo>
                    <a:pt x="0" y="0"/>
                  </a:moveTo>
                  <a:lnTo>
                    <a:pt x="1382420" y="0"/>
                  </a:lnTo>
                </a:path>
              </a:pathLst>
            </a:custGeom>
            <a:ln w="33705">
              <a:solidFill>
                <a:srgbClr val="8600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82420" y="16903"/>
              <a:ext cx="3225800" cy="0"/>
            </a:xfrm>
            <a:custGeom>
              <a:avLst/>
              <a:gdLst/>
              <a:ahLst/>
              <a:cxnLst/>
              <a:rect l="l" t="t" r="r" b="b"/>
              <a:pathLst>
                <a:path w="3225800">
                  <a:moveTo>
                    <a:pt x="0" y="0"/>
                  </a:moveTo>
                  <a:lnTo>
                    <a:pt x="3225584" y="0"/>
                  </a:lnTo>
                </a:path>
              </a:pathLst>
            </a:custGeom>
            <a:ln w="33705">
              <a:solidFill>
                <a:schemeClr val="tx2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2155"/>
              <a:ext cx="4608195" cy="197485"/>
            </a:xfrm>
            <a:custGeom>
              <a:avLst/>
              <a:gdLst/>
              <a:ahLst/>
              <a:cxnLst/>
              <a:rect l="l" t="t" r="r" b="b"/>
              <a:pathLst>
                <a:path w="4608195" h="197485">
                  <a:moveTo>
                    <a:pt x="4608004" y="0"/>
                  </a:moveTo>
                  <a:lnTo>
                    <a:pt x="0" y="0"/>
                  </a:lnTo>
                  <a:lnTo>
                    <a:pt x="0" y="197370"/>
                  </a:lnTo>
                  <a:lnTo>
                    <a:pt x="4608004" y="197370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FF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0" y="3346500"/>
            <a:ext cx="4608195" cy="109855"/>
            <a:chOff x="0" y="3346500"/>
            <a:chExt cx="4608195" cy="109855"/>
          </a:xfrm>
        </p:grpSpPr>
        <p:sp>
          <p:nvSpPr>
            <p:cNvPr id="32" name="object 32"/>
            <p:cNvSpPr/>
            <p:nvPr/>
          </p:nvSpPr>
          <p:spPr>
            <a:xfrm>
              <a:off x="0" y="3346500"/>
              <a:ext cx="1383030" cy="109855"/>
            </a:xfrm>
            <a:custGeom>
              <a:avLst/>
              <a:gdLst/>
              <a:ahLst/>
              <a:cxnLst/>
              <a:rect l="l" t="t" r="r" b="b"/>
              <a:pathLst>
                <a:path w="1383030" h="109854">
                  <a:moveTo>
                    <a:pt x="1382420" y="0"/>
                  </a:moveTo>
                  <a:lnTo>
                    <a:pt x="0" y="0"/>
                  </a:lnTo>
                  <a:lnTo>
                    <a:pt x="0" y="109550"/>
                  </a:lnTo>
                  <a:lnTo>
                    <a:pt x="1382420" y="109550"/>
                  </a:lnTo>
                  <a:lnTo>
                    <a:pt x="1382420" y="0"/>
                  </a:lnTo>
                  <a:close/>
                </a:path>
              </a:pathLst>
            </a:custGeom>
            <a:solidFill>
              <a:srgbClr val="8600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382407" y="3346513"/>
              <a:ext cx="3225800" cy="109855"/>
            </a:xfrm>
            <a:custGeom>
              <a:avLst/>
              <a:gdLst/>
              <a:ahLst/>
              <a:cxnLst/>
              <a:rect l="l" t="t" r="r" b="b"/>
              <a:pathLst>
                <a:path w="3225800" h="109854">
                  <a:moveTo>
                    <a:pt x="3225584" y="0"/>
                  </a:moveTo>
                  <a:lnTo>
                    <a:pt x="2764752" y="0"/>
                  </a:lnTo>
                  <a:lnTo>
                    <a:pt x="1843176" y="0"/>
                  </a:lnTo>
                  <a:lnTo>
                    <a:pt x="0" y="0"/>
                  </a:lnTo>
                  <a:lnTo>
                    <a:pt x="0" y="109537"/>
                  </a:lnTo>
                  <a:lnTo>
                    <a:pt x="1843163" y="109537"/>
                  </a:lnTo>
                  <a:lnTo>
                    <a:pt x="2764752" y="109537"/>
                  </a:lnTo>
                  <a:lnTo>
                    <a:pt x="3225584" y="109537"/>
                  </a:lnTo>
                  <a:lnTo>
                    <a:pt x="3225584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fr-BE" spc="-45"/>
              <a:t>Tulippe-Hecq Arnaud</a:t>
            </a:r>
            <a:endParaRPr spc="-10" dirty="0"/>
          </a:p>
        </p:txBody>
      </p:sp>
      <p:sp>
        <p:nvSpPr>
          <p:cNvPr id="41" name="Espace réservé du numéro de diapositive 40">
            <a:extLst>
              <a:ext uri="{FF2B5EF4-FFF2-40B4-BE49-F238E27FC236}">
                <a16:creationId xmlns:a16="http://schemas.microsoft.com/office/drawing/2014/main" id="{F39421DD-239B-65FB-9100-A4394565368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45639" y="3332177"/>
            <a:ext cx="438784" cy="138499"/>
          </a:xfrm>
        </p:spPr>
        <p:txBody>
          <a:bodyPr/>
          <a:lstStyle/>
          <a:p>
            <a:fld id="{B6F15528-21DE-4FAA-801E-634DDDAF4B2B}" type="slidenum">
              <a:rPr lang="fr-BE" sz="900" smtClean="0">
                <a:solidFill>
                  <a:schemeClr val="bg1"/>
                </a:solidFill>
              </a:rPr>
              <a:t>5</a:t>
            </a:fld>
            <a:endParaRPr lang="fr-BE" sz="900" dirty="0">
              <a:solidFill>
                <a:schemeClr val="bg1"/>
              </a:solidFill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811448" y="3332268"/>
            <a:ext cx="1972806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fr-BE" sz="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Identifier des nœuds IoT en espionnant leur signal radio</a:t>
            </a:r>
            <a:endParaRPr sz="600" dirty="0">
              <a:latin typeface="Microsoft Sans Serif"/>
              <a:cs typeface="Microsoft Sans Serif"/>
            </a:endParaRPr>
          </a:p>
        </p:txBody>
      </p:sp>
      <p:graphicFrame>
        <p:nvGraphicFramePr>
          <p:cNvPr id="40" name="Content Placeholder 5">
            <a:extLst>
              <a:ext uri="{FF2B5EF4-FFF2-40B4-BE49-F238E27FC236}">
                <a16:creationId xmlns:a16="http://schemas.microsoft.com/office/drawing/2014/main" id="{82DD7BE7-821E-61A8-0A1B-A1AA24B8EF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6862185"/>
              </p:ext>
            </p:extLst>
          </p:nvPr>
        </p:nvGraphicFramePr>
        <p:xfrm>
          <a:off x="138747" y="388341"/>
          <a:ext cx="4351381" cy="2684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1554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051"/>
            <a:ext cx="4608220" cy="189423"/>
            <a:chOff x="0" y="16903"/>
            <a:chExt cx="4608220" cy="212737"/>
          </a:xfrm>
        </p:grpSpPr>
        <p:sp>
          <p:nvSpPr>
            <p:cNvPr id="3" name="object 3"/>
            <p:cNvSpPr/>
            <p:nvPr/>
          </p:nvSpPr>
          <p:spPr>
            <a:xfrm>
              <a:off x="0" y="16903"/>
              <a:ext cx="1383030" cy="0"/>
            </a:xfrm>
            <a:custGeom>
              <a:avLst/>
              <a:gdLst/>
              <a:ahLst/>
              <a:cxnLst/>
              <a:rect l="l" t="t" r="r" b="b"/>
              <a:pathLst>
                <a:path w="1383030">
                  <a:moveTo>
                    <a:pt x="0" y="0"/>
                  </a:moveTo>
                  <a:lnTo>
                    <a:pt x="1382420" y="0"/>
                  </a:lnTo>
                </a:path>
              </a:pathLst>
            </a:custGeom>
            <a:ln w="33705">
              <a:solidFill>
                <a:srgbClr val="8600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82420" y="16903"/>
              <a:ext cx="3225800" cy="0"/>
            </a:xfrm>
            <a:custGeom>
              <a:avLst/>
              <a:gdLst/>
              <a:ahLst/>
              <a:cxnLst/>
              <a:rect l="l" t="t" r="r" b="b"/>
              <a:pathLst>
                <a:path w="3225800">
                  <a:moveTo>
                    <a:pt x="0" y="0"/>
                  </a:moveTo>
                  <a:lnTo>
                    <a:pt x="3225584" y="0"/>
                  </a:lnTo>
                </a:path>
              </a:pathLst>
            </a:custGeom>
            <a:ln w="33705">
              <a:solidFill>
                <a:schemeClr val="tx2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2155"/>
              <a:ext cx="4608195" cy="197485"/>
            </a:xfrm>
            <a:custGeom>
              <a:avLst/>
              <a:gdLst/>
              <a:ahLst/>
              <a:cxnLst/>
              <a:rect l="l" t="t" r="r" b="b"/>
              <a:pathLst>
                <a:path w="4608195" h="197485">
                  <a:moveTo>
                    <a:pt x="4608004" y="0"/>
                  </a:moveTo>
                  <a:lnTo>
                    <a:pt x="0" y="0"/>
                  </a:lnTo>
                  <a:lnTo>
                    <a:pt x="0" y="197370"/>
                  </a:lnTo>
                  <a:lnTo>
                    <a:pt x="4608004" y="197370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FFF4F4"/>
            </a:solidFill>
          </p:spPr>
          <p:txBody>
            <a:bodyPr wrap="square" lIns="0" tIns="0" rIns="0" bIns="0" rtlCol="0"/>
            <a:lstStyle/>
            <a:p>
              <a:r>
                <a:rPr lang="fr-BE" sz="1200" dirty="0"/>
                <a:t>LoRa et LoRaWAN</a:t>
              </a:r>
              <a:endParaRPr sz="1200" dirty="0"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0" y="3346500"/>
            <a:ext cx="4608195" cy="109855"/>
            <a:chOff x="0" y="3346500"/>
            <a:chExt cx="4608195" cy="109855"/>
          </a:xfrm>
        </p:grpSpPr>
        <p:sp>
          <p:nvSpPr>
            <p:cNvPr id="32" name="object 32"/>
            <p:cNvSpPr/>
            <p:nvPr/>
          </p:nvSpPr>
          <p:spPr>
            <a:xfrm>
              <a:off x="0" y="3346500"/>
              <a:ext cx="1383030" cy="109855"/>
            </a:xfrm>
            <a:custGeom>
              <a:avLst/>
              <a:gdLst/>
              <a:ahLst/>
              <a:cxnLst/>
              <a:rect l="l" t="t" r="r" b="b"/>
              <a:pathLst>
                <a:path w="1383030" h="109854">
                  <a:moveTo>
                    <a:pt x="1382420" y="0"/>
                  </a:moveTo>
                  <a:lnTo>
                    <a:pt x="0" y="0"/>
                  </a:lnTo>
                  <a:lnTo>
                    <a:pt x="0" y="109550"/>
                  </a:lnTo>
                  <a:lnTo>
                    <a:pt x="1382420" y="109550"/>
                  </a:lnTo>
                  <a:lnTo>
                    <a:pt x="1382420" y="0"/>
                  </a:lnTo>
                  <a:close/>
                </a:path>
              </a:pathLst>
            </a:custGeom>
            <a:solidFill>
              <a:srgbClr val="8600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382407" y="3346513"/>
              <a:ext cx="3225800" cy="109855"/>
            </a:xfrm>
            <a:custGeom>
              <a:avLst/>
              <a:gdLst/>
              <a:ahLst/>
              <a:cxnLst/>
              <a:rect l="l" t="t" r="r" b="b"/>
              <a:pathLst>
                <a:path w="3225800" h="109854">
                  <a:moveTo>
                    <a:pt x="3225584" y="0"/>
                  </a:moveTo>
                  <a:lnTo>
                    <a:pt x="2764752" y="0"/>
                  </a:lnTo>
                  <a:lnTo>
                    <a:pt x="1843176" y="0"/>
                  </a:lnTo>
                  <a:lnTo>
                    <a:pt x="0" y="0"/>
                  </a:lnTo>
                  <a:lnTo>
                    <a:pt x="0" y="109537"/>
                  </a:lnTo>
                  <a:lnTo>
                    <a:pt x="1843163" y="109537"/>
                  </a:lnTo>
                  <a:lnTo>
                    <a:pt x="2764752" y="109537"/>
                  </a:lnTo>
                  <a:lnTo>
                    <a:pt x="3225584" y="109537"/>
                  </a:lnTo>
                  <a:lnTo>
                    <a:pt x="3225584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fr-BE" spc="-45"/>
              <a:t>Tulippe-Hecq Arnaud</a:t>
            </a:r>
            <a:endParaRPr spc="-10" dirty="0"/>
          </a:p>
        </p:txBody>
      </p:sp>
      <p:sp>
        <p:nvSpPr>
          <p:cNvPr id="41" name="Espace réservé du numéro de diapositive 40">
            <a:extLst>
              <a:ext uri="{FF2B5EF4-FFF2-40B4-BE49-F238E27FC236}">
                <a16:creationId xmlns:a16="http://schemas.microsoft.com/office/drawing/2014/main" id="{F39421DD-239B-65FB-9100-A4394565368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45639" y="3332177"/>
            <a:ext cx="438784" cy="138499"/>
          </a:xfrm>
        </p:spPr>
        <p:txBody>
          <a:bodyPr/>
          <a:lstStyle/>
          <a:p>
            <a:fld id="{B6F15528-21DE-4FAA-801E-634DDDAF4B2B}" type="slidenum">
              <a:rPr lang="fr-BE" sz="900" smtClean="0">
                <a:solidFill>
                  <a:schemeClr val="bg1"/>
                </a:solidFill>
              </a:rPr>
              <a:t>6</a:t>
            </a:fld>
            <a:endParaRPr lang="fr-BE" sz="900" dirty="0">
              <a:solidFill>
                <a:schemeClr val="bg1"/>
              </a:solidFill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811448" y="3332268"/>
            <a:ext cx="1972806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fr-BE" sz="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Identifier des nœuds IoT en espionnant leur signal radio</a:t>
            </a:r>
            <a:endParaRPr sz="600" dirty="0">
              <a:latin typeface="Microsoft Sans Serif"/>
              <a:cs typeface="Microsoft Sans Serif"/>
            </a:endParaRPr>
          </a:p>
        </p:txBody>
      </p:sp>
      <p:pic>
        <p:nvPicPr>
          <p:cNvPr id="7" name="Image 6" descr="Une image contenant texte, diagramme, capture d’écran, Plan">
            <a:extLst>
              <a:ext uri="{FF2B5EF4-FFF2-40B4-BE49-F238E27FC236}">
                <a16:creationId xmlns:a16="http://schemas.microsoft.com/office/drawing/2014/main" id="{754E1D9B-A63E-8982-D9C1-4AAB34526B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50" y="700865"/>
            <a:ext cx="4106600" cy="243175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E8F1BED-653A-0A24-D002-70FF537F9A61}"/>
              </a:ext>
            </a:extLst>
          </p:cNvPr>
          <p:cNvSpPr txBox="1"/>
          <p:nvPr/>
        </p:nvSpPr>
        <p:spPr>
          <a:xfrm>
            <a:off x="551497" y="324132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Spectre des technologies sans fil</a:t>
            </a:r>
            <a:r>
              <a:rPr lang="fr-BE" sz="1600" baseline="30000" dirty="0"/>
              <a:t>[1]</a:t>
            </a:r>
            <a:endParaRPr lang="fr-BE" baseline="30000" dirty="0"/>
          </a:p>
        </p:txBody>
      </p:sp>
    </p:spTree>
    <p:extLst>
      <p:ext uri="{BB962C8B-B14F-4D97-AF65-F5344CB8AC3E}">
        <p14:creationId xmlns:p14="http://schemas.microsoft.com/office/powerpoint/2010/main" val="1602163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051"/>
            <a:ext cx="4608220" cy="189423"/>
            <a:chOff x="0" y="16903"/>
            <a:chExt cx="4608220" cy="212737"/>
          </a:xfrm>
        </p:grpSpPr>
        <p:sp>
          <p:nvSpPr>
            <p:cNvPr id="3" name="object 3"/>
            <p:cNvSpPr/>
            <p:nvPr/>
          </p:nvSpPr>
          <p:spPr>
            <a:xfrm>
              <a:off x="0" y="16903"/>
              <a:ext cx="1383030" cy="0"/>
            </a:xfrm>
            <a:custGeom>
              <a:avLst/>
              <a:gdLst/>
              <a:ahLst/>
              <a:cxnLst/>
              <a:rect l="l" t="t" r="r" b="b"/>
              <a:pathLst>
                <a:path w="1383030">
                  <a:moveTo>
                    <a:pt x="0" y="0"/>
                  </a:moveTo>
                  <a:lnTo>
                    <a:pt x="1382420" y="0"/>
                  </a:lnTo>
                </a:path>
              </a:pathLst>
            </a:custGeom>
            <a:ln w="33705">
              <a:solidFill>
                <a:srgbClr val="8600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82420" y="16903"/>
              <a:ext cx="3225800" cy="0"/>
            </a:xfrm>
            <a:custGeom>
              <a:avLst/>
              <a:gdLst/>
              <a:ahLst/>
              <a:cxnLst/>
              <a:rect l="l" t="t" r="r" b="b"/>
              <a:pathLst>
                <a:path w="3225800">
                  <a:moveTo>
                    <a:pt x="0" y="0"/>
                  </a:moveTo>
                  <a:lnTo>
                    <a:pt x="3225584" y="0"/>
                  </a:lnTo>
                </a:path>
              </a:pathLst>
            </a:custGeom>
            <a:ln w="33705">
              <a:solidFill>
                <a:schemeClr val="tx2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2155"/>
              <a:ext cx="4608195" cy="197485"/>
            </a:xfrm>
            <a:custGeom>
              <a:avLst/>
              <a:gdLst/>
              <a:ahLst/>
              <a:cxnLst/>
              <a:rect l="l" t="t" r="r" b="b"/>
              <a:pathLst>
                <a:path w="4608195" h="197485">
                  <a:moveTo>
                    <a:pt x="4608004" y="0"/>
                  </a:moveTo>
                  <a:lnTo>
                    <a:pt x="0" y="0"/>
                  </a:lnTo>
                  <a:lnTo>
                    <a:pt x="0" y="197370"/>
                  </a:lnTo>
                  <a:lnTo>
                    <a:pt x="4608004" y="197370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FFF4F4"/>
            </a:solidFill>
          </p:spPr>
          <p:txBody>
            <a:bodyPr wrap="square" lIns="0" tIns="0" rIns="0" bIns="0" rtlCol="0"/>
            <a:lstStyle/>
            <a:p>
              <a:r>
                <a:rPr lang="fr-BE" sz="1200" dirty="0"/>
                <a:t>LoRa et LoRaWAN</a:t>
              </a:r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0" y="3346500"/>
            <a:ext cx="4608195" cy="109855"/>
            <a:chOff x="0" y="3346500"/>
            <a:chExt cx="4608195" cy="109855"/>
          </a:xfrm>
        </p:grpSpPr>
        <p:sp>
          <p:nvSpPr>
            <p:cNvPr id="32" name="object 32"/>
            <p:cNvSpPr/>
            <p:nvPr/>
          </p:nvSpPr>
          <p:spPr>
            <a:xfrm>
              <a:off x="0" y="3346500"/>
              <a:ext cx="1383030" cy="109855"/>
            </a:xfrm>
            <a:custGeom>
              <a:avLst/>
              <a:gdLst/>
              <a:ahLst/>
              <a:cxnLst/>
              <a:rect l="l" t="t" r="r" b="b"/>
              <a:pathLst>
                <a:path w="1383030" h="109854">
                  <a:moveTo>
                    <a:pt x="1382420" y="0"/>
                  </a:moveTo>
                  <a:lnTo>
                    <a:pt x="0" y="0"/>
                  </a:lnTo>
                  <a:lnTo>
                    <a:pt x="0" y="109550"/>
                  </a:lnTo>
                  <a:lnTo>
                    <a:pt x="1382420" y="109550"/>
                  </a:lnTo>
                  <a:lnTo>
                    <a:pt x="1382420" y="0"/>
                  </a:lnTo>
                  <a:close/>
                </a:path>
              </a:pathLst>
            </a:custGeom>
            <a:solidFill>
              <a:srgbClr val="8600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382407" y="3346513"/>
              <a:ext cx="3225800" cy="109855"/>
            </a:xfrm>
            <a:custGeom>
              <a:avLst/>
              <a:gdLst/>
              <a:ahLst/>
              <a:cxnLst/>
              <a:rect l="l" t="t" r="r" b="b"/>
              <a:pathLst>
                <a:path w="3225800" h="109854">
                  <a:moveTo>
                    <a:pt x="3225584" y="0"/>
                  </a:moveTo>
                  <a:lnTo>
                    <a:pt x="2764752" y="0"/>
                  </a:lnTo>
                  <a:lnTo>
                    <a:pt x="1843176" y="0"/>
                  </a:lnTo>
                  <a:lnTo>
                    <a:pt x="0" y="0"/>
                  </a:lnTo>
                  <a:lnTo>
                    <a:pt x="0" y="109537"/>
                  </a:lnTo>
                  <a:lnTo>
                    <a:pt x="1843163" y="109537"/>
                  </a:lnTo>
                  <a:lnTo>
                    <a:pt x="2764752" y="109537"/>
                  </a:lnTo>
                  <a:lnTo>
                    <a:pt x="3225584" y="109537"/>
                  </a:lnTo>
                  <a:lnTo>
                    <a:pt x="3225584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fr-BE" spc="-45"/>
              <a:t>Tulippe-Hecq Arnaud</a:t>
            </a:r>
            <a:endParaRPr spc="-10" dirty="0"/>
          </a:p>
        </p:txBody>
      </p:sp>
      <p:sp>
        <p:nvSpPr>
          <p:cNvPr id="41" name="Espace réservé du numéro de diapositive 40">
            <a:extLst>
              <a:ext uri="{FF2B5EF4-FFF2-40B4-BE49-F238E27FC236}">
                <a16:creationId xmlns:a16="http://schemas.microsoft.com/office/drawing/2014/main" id="{F39421DD-239B-65FB-9100-A4394565368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3525699" y="3332268"/>
            <a:ext cx="1060323" cy="138499"/>
          </a:xfrm>
        </p:spPr>
        <p:txBody>
          <a:bodyPr/>
          <a:lstStyle/>
          <a:p>
            <a:fld id="{B6F15528-21DE-4FAA-801E-634DDDAF4B2B}" type="slidenum">
              <a:rPr lang="fr-BE" sz="900" smtClean="0">
                <a:solidFill>
                  <a:schemeClr val="bg1"/>
                </a:solidFill>
              </a:rPr>
              <a:t>7</a:t>
            </a:fld>
            <a:endParaRPr lang="fr-BE" sz="900" dirty="0">
              <a:solidFill>
                <a:schemeClr val="bg1"/>
              </a:solidFill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811448" y="3332268"/>
            <a:ext cx="1972806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fr-BE" sz="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Identifier des nœuds IoT en espionnant leur signal radio</a:t>
            </a:r>
            <a:endParaRPr sz="600" dirty="0">
              <a:latin typeface="Microsoft Sans Serif"/>
              <a:cs typeface="Microsoft Sans Serif"/>
            </a:endParaRPr>
          </a:p>
        </p:txBody>
      </p:sp>
      <p:pic>
        <p:nvPicPr>
          <p:cNvPr id="7" name="Image 6" descr="Une image contenant texte, capture d’écran, affichage, logiciel">
            <a:extLst>
              <a:ext uri="{FF2B5EF4-FFF2-40B4-BE49-F238E27FC236}">
                <a16:creationId xmlns:a16="http://schemas.microsoft.com/office/drawing/2014/main" id="{0453B039-6B01-94FA-D77F-0ABDF20A78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647643"/>
            <a:ext cx="3829050" cy="242715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4250596-01E0-5B35-51C8-B3DFA39AD6D1}"/>
              </a:ext>
            </a:extLst>
          </p:cNvPr>
          <p:cNvSpPr txBox="1"/>
          <p:nvPr/>
        </p:nvSpPr>
        <p:spPr>
          <a:xfrm>
            <a:off x="818197" y="327121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Architecture de LoRaWAN</a:t>
            </a:r>
            <a:r>
              <a:rPr lang="fr-BE" sz="1600" baseline="30000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2572619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051"/>
            <a:ext cx="4608220" cy="189423"/>
            <a:chOff x="0" y="16903"/>
            <a:chExt cx="4608220" cy="212737"/>
          </a:xfrm>
        </p:grpSpPr>
        <p:sp>
          <p:nvSpPr>
            <p:cNvPr id="3" name="object 3"/>
            <p:cNvSpPr/>
            <p:nvPr/>
          </p:nvSpPr>
          <p:spPr>
            <a:xfrm>
              <a:off x="0" y="16903"/>
              <a:ext cx="1383030" cy="0"/>
            </a:xfrm>
            <a:custGeom>
              <a:avLst/>
              <a:gdLst/>
              <a:ahLst/>
              <a:cxnLst/>
              <a:rect l="l" t="t" r="r" b="b"/>
              <a:pathLst>
                <a:path w="1383030">
                  <a:moveTo>
                    <a:pt x="0" y="0"/>
                  </a:moveTo>
                  <a:lnTo>
                    <a:pt x="1382420" y="0"/>
                  </a:lnTo>
                </a:path>
              </a:pathLst>
            </a:custGeom>
            <a:ln w="33705">
              <a:solidFill>
                <a:srgbClr val="8600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82420" y="16903"/>
              <a:ext cx="3225800" cy="0"/>
            </a:xfrm>
            <a:custGeom>
              <a:avLst/>
              <a:gdLst/>
              <a:ahLst/>
              <a:cxnLst/>
              <a:rect l="l" t="t" r="r" b="b"/>
              <a:pathLst>
                <a:path w="3225800">
                  <a:moveTo>
                    <a:pt x="0" y="0"/>
                  </a:moveTo>
                  <a:lnTo>
                    <a:pt x="3225584" y="0"/>
                  </a:lnTo>
                </a:path>
              </a:pathLst>
            </a:custGeom>
            <a:ln w="33705">
              <a:solidFill>
                <a:schemeClr val="tx2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2155"/>
              <a:ext cx="4608195" cy="197485"/>
            </a:xfrm>
            <a:custGeom>
              <a:avLst/>
              <a:gdLst/>
              <a:ahLst/>
              <a:cxnLst/>
              <a:rect l="l" t="t" r="r" b="b"/>
              <a:pathLst>
                <a:path w="4608195" h="197485">
                  <a:moveTo>
                    <a:pt x="4608004" y="0"/>
                  </a:moveTo>
                  <a:lnTo>
                    <a:pt x="0" y="0"/>
                  </a:lnTo>
                  <a:lnTo>
                    <a:pt x="0" y="197370"/>
                  </a:lnTo>
                  <a:lnTo>
                    <a:pt x="4608004" y="197370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FFF4F4"/>
            </a:solidFill>
          </p:spPr>
          <p:txBody>
            <a:bodyPr wrap="square" lIns="0" tIns="0" rIns="0" bIns="0" rtlCol="0"/>
            <a:lstStyle/>
            <a:p>
              <a:r>
                <a:rPr lang="fr-BE" sz="1200" dirty="0"/>
                <a:t>LoRa et LoRaWAN</a:t>
              </a:r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0" y="3346500"/>
            <a:ext cx="4608195" cy="109855"/>
            <a:chOff x="0" y="3346500"/>
            <a:chExt cx="4608195" cy="109855"/>
          </a:xfrm>
        </p:grpSpPr>
        <p:sp>
          <p:nvSpPr>
            <p:cNvPr id="32" name="object 32"/>
            <p:cNvSpPr/>
            <p:nvPr/>
          </p:nvSpPr>
          <p:spPr>
            <a:xfrm>
              <a:off x="0" y="3346500"/>
              <a:ext cx="1383030" cy="109855"/>
            </a:xfrm>
            <a:custGeom>
              <a:avLst/>
              <a:gdLst/>
              <a:ahLst/>
              <a:cxnLst/>
              <a:rect l="l" t="t" r="r" b="b"/>
              <a:pathLst>
                <a:path w="1383030" h="109854">
                  <a:moveTo>
                    <a:pt x="1382420" y="0"/>
                  </a:moveTo>
                  <a:lnTo>
                    <a:pt x="0" y="0"/>
                  </a:lnTo>
                  <a:lnTo>
                    <a:pt x="0" y="109550"/>
                  </a:lnTo>
                  <a:lnTo>
                    <a:pt x="1382420" y="109550"/>
                  </a:lnTo>
                  <a:lnTo>
                    <a:pt x="1382420" y="0"/>
                  </a:lnTo>
                  <a:close/>
                </a:path>
              </a:pathLst>
            </a:custGeom>
            <a:solidFill>
              <a:srgbClr val="8600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382407" y="3346513"/>
              <a:ext cx="3225800" cy="109855"/>
            </a:xfrm>
            <a:custGeom>
              <a:avLst/>
              <a:gdLst/>
              <a:ahLst/>
              <a:cxnLst/>
              <a:rect l="l" t="t" r="r" b="b"/>
              <a:pathLst>
                <a:path w="3225800" h="109854">
                  <a:moveTo>
                    <a:pt x="3225584" y="0"/>
                  </a:moveTo>
                  <a:lnTo>
                    <a:pt x="2764752" y="0"/>
                  </a:lnTo>
                  <a:lnTo>
                    <a:pt x="1843176" y="0"/>
                  </a:lnTo>
                  <a:lnTo>
                    <a:pt x="0" y="0"/>
                  </a:lnTo>
                  <a:lnTo>
                    <a:pt x="0" y="109537"/>
                  </a:lnTo>
                  <a:lnTo>
                    <a:pt x="1843163" y="109537"/>
                  </a:lnTo>
                  <a:lnTo>
                    <a:pt x="2764752" y="109537"/>
                  </a:lnTo>
                  <a:lnTo>
                    <a:pt x="3225584" y="109537"/>
                  </a:lnTo>
                  <a:lnTo>
                    <a:pt x="3225584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fr-BE" spc="-45"/>
              <a:t>Tulippe-Hecq Arnaud</a:t>
            </a:r>
            <a:endParaRPr spc="-10" dirty="0"/>
          </a:p>
        </p:txBody>
      </p:sp>
      <p:sp>
        <p:nvSpPr>
          <p:cNvPr id="41" name="Espace réservé du numéro de diapositive 40">
            <a:extLst>
              <a:ext uri="{FF2B5EF4-FFF2-40B4-BE49-F238E27FC236}">
                <a16:creationId xmlns:a16="http://schemas.microsoft.com/office/drawing/2014/main" id="{F39421DD-239B-65FB-9100-A4394565368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3514312" y="3332268"/>
            <a:ext cx="1060323" cy="173037"/>
          </a:xfrm>
        </p:spPr>
        <p:txBody>
          <a:bodyPr/>
          <a:lstStyle/>
          <a:p>
            <a:fld id="{B6F15528-21DE-4FAA-801E-634DDDAF4B2B}" type="slidenum">
              <a:rPr lang="fr-BE" sz="900" smtClean="0">
                <a:solidFill>
                  <a:schemeClr val="bg1"/>
                </a:solidFill>
              </a:rPr>
              <a:t>8</a:t>
            </a:fld>
            <a:endParaRPr lang="fr-BE" sz="900" dirty="0">
              <a:solidFill>
                <a:schemeClr val="bg1"/>
              </a:solidFill>
            </a:endParaRP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0C52D48C-D7F6-2A08-1E94-F73832D20D7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18172" y="332837"/>
            <a:ext cx="3371850" cy="276225"/>
          </a:xfrm>
        </p:spPr>
        <p:txBody>
          <a:bodyPr/>
          <a:lstStyle/>
          <a:p>
            <a:pPr algn="ctr"/>
            <a:r>
              <a:rPr lang="fr-BE" sz="1800" dirty="0">
                <a:solidFill>
                  <a:schemeClr val="tx1"/>
                </a:solidFill>
              </a:rPr>
              <a:t>Session LoRaWAN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42B4B7CB-C87A-0E6C-17D6-489201DED877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196022" y="693390"/>
            <a:ext cx="2216150" cy="954087"/>
          </a:xfrm>
        </p:spPr>
        <p:txBody>
          <a:bodyPr/>
          <a:lstStyle/>
          <a:p>
            <a:r>
              <a:rPr lang="fr-BE" sz="1600" u="sng" dirty="0">
                <a:solidFill>
                  <a:srgbClr val="0070C0"/>
                </a:solidFill>
              </a:rPr>
              <a:t>Over the Air Activation</a:t>
            </a:r>
            <a:r>
              <a:rPr lang="fr-BE" sz="1400" baseline="30000" dirty="0">
                <a:solidFill>
                  <a:srgbClr val="0070C0"/>
                </a:solidFill>
              </a:rPr>
              <a:t>[3]</a:t>
            </a:r>
          </a:p>
          <a:p>
            <a:endParaRPr lang="fr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sz="1400" dirty="0"/>
          </a:p>
        </p:txBody>
      </p:sp>
      <p:sp>
        <p:nvSpPr>
          <p:cNvPr id="36" name="object 36"/>
          <p:cNvSpPr txBox="1"/>
          <p:nvPr/>
        </p:nvSpPr>
        <p:spPr>
          <a:xfrm>
            <a:off x="1811448" y="3332268"/>
            <a:ext cx="1972806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fr-BE" sz="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Identifier des nœuds IoT en espionnant leur signal radio</a:t>
            </a:r>
            <a:endParaRPr sz="600" dirty="0">
              <a:latin typeface="Microsoft Sans Serif"/>
              <a:cs typeface="Microsoft Sans Serif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8EB5FD3-2EB5-6F52-543D-13F9730C4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33" y="1052171"/>
            <a:ext cx="3589033" cy="193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049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051"/>
            <a:ext cx="4608220" cy="189423"/>
            <a:chOff x="0" y="16903"/>
            <a:chExt cx="4608220" cy="212737"/>
          </a:xfrm>
        </p:grpSpPr>
        <p:sp>
          <p:nvSpPr>
            <p:cNvPr id="3" name="object 3"/>
            <p:cNvSpPr/>
            <p:nvPr/>
          </p:nvSpPr>
          <p:spPr>
            <a:xfrm>
              <a:off x="0" y="16903"/>
              <a:ext cx="1383030" cy="0"/>
            </a:xfrm>
            <a:custGeom>
              <a:avLst/>
              <a:gdLst/>
              <a:ahLst/>
              <a:cxnLst/>
              <a:rect l="l" t="t" r="r" b="b"/>
              <a:pathLst>
                <a:path w="1383030">
                  <a:moveTo>
                    <a:pt x="0" y="0"/>
                  </a:moveTo>
                  <a:lnTo>
                    <a:pt x="1382420" y="0"/>
                  </a:lnTo>
                </a:path>
              </a:pathLst>
            </a:custGeom>
            <a:ln w="33705">
              <a:solidFill>
                <a:srgbClr val="8600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82420" y="16903"/>
              <a:ext cx="3225800" cy="0"/>
            </a:xfrm>
            <a:custGeom>
              <a:avLst/>
              <a:gdLst/>
              <a:ahLst/>
              <a:cxnLst/>
              <a:rect l="l" t="t" r="r" b="b"/>
              <a:pathLst>
                <a:path w="3225800">
                  <a:moveTo>
                    <a:pt x="0" y="0"/>
                  </a:moveTo>
                  <a:lnTo>
                    <a:pt x="3225584" y="0"/>
                  </a:lnTo>
                </a:path>
              </a:pathLst>
            </a:custGeom>
            <a:ln w="33705">
              <a:solidFill>
                <a:schemeClr val="tx2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2155"/>
              <a:ext cx="4608195" cy="197485"/>
            </a:xfrm>
            <a:custGeom>
              <a:avLst/>
              <a:gdLst/>
              <a:ahLst/>
              <a:cxnLst/>
              <a:rect l="l" t="t" r="r" b="b"/>
              <a:pathLst>
                <a:path w="4608195" h="197485">
                  <a:moveTo>
                    <a:pt x="4608004" y="0"/>
                  </a:moveTo>
                  <a:lnTo>
                    <a:pt x="0" y="0"/>
                  </a:lnTo>
                  <a:lnTo>
                    <a:pt x="0" y="197370"/>
                  </a:lnTo>
                  <a:lnTo>
                    <a:pt x="4608004" y="197370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FFF4F4"/>
            </a:solidFill>
          </p:spPr>
          <p:txBody>
            <a:bodyPr wrap="square" lIns="0" tIns="0" rIns="0" bIns="0" rtlCol="0"/>
            <a:lstStyle/>
            <a:p>
              <a:r>
                <a:rPr lang="fr-BE" sz="1200" dirty="0"/>
                <a:t>LoRa et LoRaWAN</a:t>
              </a:r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0" y="3346500"/>
            <a:ext cx="4608195" cy="109855"/>
            <a:chOff x="0" y="3346500"/>
            <a:chExt cx="4608195" cy="109855"/>
          </a:xfrm>
        </p:grpSpPr>
        <p:sp>
          <p:nvSpPr>
            <p:cNvPr id="32" name="object 32"/>
            <p:cNvSpPr/>
            <p:nvPr/>
          </p:nvSpPr>
          <p:spPr>
            <a:xfrm>
              <a:off x="0" y="3346500"/>
              <a:ext cx="1383030" cy="109855"/>
            </a:xfrm>
            <a:custGeom>
              <a:avLst/>
              <a:gdLst/>
              <a:ahLst/>
              <a:cxnLst/>
              <a:rect l="l" t="t" r="r" b="b"/>
              <a:pathLst>
                <a:path w="1383030" h="109854">
                  <a:moveTo>
                    <a:pt x="1382420" y="0"/>
                  </a:moveTo>
                  <a:lnTo>
                    <a:pt x="0" y="0"/>
                  </a:lnTo>
                  <a:lnTo>
                    <a:pt x="0" y="109550"/>
                  </a:lnTo>
                  <a:lnTo>
                    <a:pt x="1382420" y="109550"/>
                  </a:lnTo>
                  <a:lnTo>
                    <a:pt x="1382420" y="0"/>
                  </a:lnTo>
                  <a:close/>
                </a:path>
              </a:pathLst>
            </a:custGeom>
            <a:solidFill>
              <a:srgbClr val="8600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382407" y="3346513"/>
              <a:ext cx="3225800" cy="109855"/>
            </a:xfrm>
            <a:custGeom>
              <a:avLst/>
              <a:gdLst/>
              <a:ahLst/>
              <a:cxnLst/>
              <a:rect l="l" t="t" r="r" b="b"/>
              <a:pathLst>
                <a:path w="3225800" h="109854">
                  <a:moveTo>
                    <a:pt x="3225584" y="0"/>
                  </a:moveTo>
                  <a:lnTo>
                    <a:pt x="2764752" y="0"/>
                  </a:lnTo>
                  <a:lnTo>
                    <a:pt x="1843176" y="0"/>
                  </a:lnTo>
                  <a:lnTo>
                    <a:pt x="0" y="0"/>
                  </a:lnTo>
                  <a:lnTo>
                    <a:pt x="0" y="109537"/>
                  </a:lnTo>
                  <a:lnTo>
                    <a:pt x="1843163" y="109537"/>
                  </a:lnTo>
                  <a:lnTo>
                    <a:pt x="2764752" y="109537"/>
                  </a:lnTo>
                  <a:lnTo>
                    <a:pt x="3225584" y="109537"/>
                  </a:lnTo>
                  <a:lnTo>
                    <a:pt x="3225584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fr-BE" spc="-45"/>
              <a:t>Tulippe-Hecq Arnaud</a:t>
            </a:r>
            <a:endParaRPr spc="-10" dirty="0"/>
          </a:p>
        </p:txBody>
      </p:sp>
      <p:sp>
        <p:nvSpPr>
          <p:cNvPr id="41" name="Espace réservé du numéro de diapositive 40">
            <a:extLst>
              <a:ext uri="{FF2B5EF4-FFF2-40B4-BE49-F238E27FC236}">
                <a16:creationId xmlns:a16="http://schemas.microsoft.com/office/drawing/2014/main" id="{F39421DD-239B-65FB-9100-A4394565368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3514312" y="3332268"/>
            <a:ext cx="1060323" cy="173037"/>
          </a:xfrm>
        </p:spPr>
        <p:txBody>
          <a:bodyPr/>
          <a:lstStyle/>
          <a:p>
            <a:fld id="{B6F15528-21DE-4FAA-801E-634DDDAF4B2B}" type="slidenum">
              <a:rPr lang="fr-BE" sz="900" smtClean="0">
                <a:solidFill>
                  <a:schemeClr val="bg1"/>
                </a:solidFill>
              </a:rPr>
              <a:t>9</a:t>
            </a:fld>
            <a:endParaRPr lang="fr-BE" sz="900" dirty="0">
              <a:solidFill>
                <a:schemeClr val="bg1"/>
              </a:solidFill>
            </a:endParaRP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0C52D48C-D7F6-2A08-1E94-F73832D20D7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0225" y="422221"/>
            <a:ext cx="3371850" cy="276225"/>
          </a:xfrm>
        </p:spPr>
        <p:txBody>
          <a:bodyPr/>
          <a:lstStyle/>
          <a:p>
            <a:pPr algn="ctr"/>
            <a:r>
              <a:rPr lang="fr-BE" sz="1800" dirty="0">
                <a:solidFill>
                  <a:schemeClr val="tx1"/>
                </a:solidFill>
              </a:rPr>
              <a:t>Session LoRaWAN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42B4B7CB-C87A-0E6C-17D6-489201DED877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928688"/>
            <a:ext cx="2216150" cy="43021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B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sz="1400" dirty="0"/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530EB630-A6EC-DF18-8E02-946BBA8D8137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20204" y="869074"/>
            <a:ext cx="3767786" cy="1569660"/>
          </a:xfrm>
        </p:spPr>
        <p:txBody>
          <a:bodyPr/>
          <a:lstStyle/>
          <a:p>
            <a:pPr algn="ctr"/>
            <a:r>
              <a:rPr lang="fr-BE" sz="1600" u="sng" dirty="0">
                <a:solidFill>
                  <a:srgbClr val="0070C0"/>
                </a:solidFill>
              </a:rPr>
              <a:t>Activation by </a:t>
            </a:r>
            <a:r>
              <a:rPr lang="fr-BE" sz="1600" u="sng" dirty="0" err="1">
                <a:solidFill>
                  <a:srgbClr val="0070C0"/>
                </a:solidFill>
              </a:rPr>
              <a:t>Personalization</a:t>
            </a:r>
            <a:endParaRPr lang="fr-BE" sz="1600" u="sng" dirty="0">
              <a:solidFill>
                <a:srgbClr val="0070C0"/>
              </a:solidFill>
            </a:endParaRPr>
          </a:p>
          <a:p>
            <a:pPr algn="ctr"/>
            <a:endParaRPr lang="fr-BE" sz="1600" u="sng" dirty="0">
              <a:solidFill>
                <a:srgbClr val="0070C0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fr-BE" sz="1400" dirty="0"/>
              <a:t>Adresses et clés </a:t>
            </a:r>
            <a:r>
              <a:rPr lang="fr-BE" sz="1400" dirty="0" err="1"/>
              <a:t>hardcodées</a:t>
            </a:r>
            <a:endParaRPr lang="fr-BE" sz="1400" dirty="0"/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fr-BE" sz="1400" dirty="0" err="1"/>
              <a:t>Devices</a:t>
            </a:r>
            <a:r>
              <a:rPr lang="fr-BE" sz="1400" dirty="0"/>
              <a:t> déployés en zone de couverture LoRaWAN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fr-BE" sz="1400" dirty="0"/>
              <a:t>Pas de </a:t>
            </a:r>
            <a:r>
              <a:rPr lang="fr-BE" sz="1400" dirty="0" err="1"/>
              <a:t>join</a:t>
            </a:r>
            <a:r>
              <a:rPr lang="fr-BE" sz="1400" dirty="0"/>
              <a:t> </a:t>
            </a:r>
            <a:r>
              <a:rPr lang="fr-BE" sz="1400" dirty="0" err="1"/>
              <a:t>request</a:t>
            </a:r>
            <a:r>
              <a:rPr lang="fr-BE" sz="1400" dirty="0"/>
              <a:t>, ni </a:t>
            </a:r>
            <a:r>
              <a:rPr lang="fr-BE" sz="1400" dirty="0" err="1"/>
              <a:t>join</a:t>
            </a:r>
            <a:r>
              <a:rPr lang="fr-BE" sz="1400" dirty="0"/>
              <a:t> </a:t>
            </a:r>
            <a:r>
              <a:rPr lang="fr-BE" sz="1400" dirty="0" err="1"/>
              <a:t>accept</a:t>
            </a:r>
            <a:endParaRPr lang="fr-BE" sz="1400" dirty="0"/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fr-BE" sz="1400" dirty="0"/>
              <a:t>Moins sécuritaire, plus rapide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1811448" y="3332268"/>
            <a:ext cx="1972806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fr-BE" sz="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Identifier des nœuds IoT en espionnant leur signal radio</a:t>
            </a:r>
            <a:endParaRPr sz="600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9776614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1572</TotalTime>
  <Words>1091</Words>
  <Application>Microsoft Office PowerPoint</Application>
  <PresentationFormat>Personnalisé</PresentationFormat>
  <Paragraphs>205</Paragraphs>
  <Slides>23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2" baseType="lpstr">
      <vt:lpstr>Aptos</vt:lpstr>
      <vt:lpstr>Arial</vt:lpstr>
      <vt:lpstr>Calibri</vt:lpstr>
      <vt:lpstr>Cambria Math</vt:lpstr>
      <vt:lpstr>Microsoft Sans Serif</vt:lpstr>
      <vt:lpstr>SBL BibLit</vt:lpstr>
      <vt:lpstr>Tahoma</vt:lpstr>
      <vt:lpstr>Wingdings</vt:lpstr>
      <vt:lpstr>Office Theme</vt:lpstr>
      <vt:lpstr>Identifier des nœuds IoT en espionnant leur signal radio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Session LoRaWAN</vt:lpstr>
      <vt:lpstr>Session LoRaWAN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Matériel </vt:lpstr>
      <vt:lpstr>Présentation PowerPoint</vt:lpstr>
      <vt:lpstr> </vt:lpstr>
      <vt:lpstr> </vt:lpstr>
      <vt:lpstr> </vt:lpstr>
      <vt:lpstr> 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Recherche de similarités dans du code source - Application aux scripts Bash</dc:title>
  <dc:creator>Joachim SneessensDirecteur: Olivier Delgrange</dc:creator>
  <cp:lastModifiedBy>Arnaud Tulippe-Hecq</cp:lastModifiedBy>
  <cp:revision>49</cp:revision>
  <dcterms:created xsi:type="dcterms:W3CDTF">2024-06-16T08:36:08Z</dcterms:created>
  <dcterms:modified xsi:type="dcterms:W3CDTF">2024-06-26T21:15:25Z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2021-09-06T00:00:00Z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2021-09-06T00:00:00Z</vt:filetime>
  </property>
</Properties>
</file>